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56" r:id="rId2"/>
    <p:sldId id="274" r:id="rId3"/>
    <p:sldId id="273" r:id="rId4"/>
    <p:sldId id="275" r:id="rId5"/>
    <p:sldId id="276" r:id="rId6"/>
    <p:sldId id="277" r:id="rId7"/>
    <p:sldId id="278" r:id="rId8"/>
    <p:sldId id="279" r:id="rId9"/>
    <p:sldId id="280" r:id="rId10"/>
    <p:sldId id="281" r:id="rId11"/>
    <p:sldId id="282" r:id="rId12"/>
    <p:sldId id="283" r:id="rId13"/>
    <p:sldId id="284" r:id="rId14"/>
    <p:sldId id="285" r:id="rId15"/>
  </p:sldIdLst>
  <p:sldSz cx="9144000" cy="5143500" type="screen16x9"/>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1BBA2"/>
    <a:srgbClr val="E6E6E6"/>
    <a:srgbClr val="EFEFEF"/>
    <a:srgbClr val="B8C0C8"/>
    <a:srgbClr val="E6EFF6"/>
    <a:srgbClr val="EE9900"/>
    <a:srgbClr val="00BCE5"/>
    <a:srgbClr val="D44D24"/>
    <a:srgbClr val="F3C2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7292A2E-F333-43FB-9621-5CBBE7FDCDCB}" styleName="Estilo claro 2 - Énfasi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3" autoAdjust="0"/>
    <p:restoredTop sz="94638" autoAdjust="0"/>
  </p:normalViewPr>
  <p:slideViewPr>
    <p:cSldViewPr snapToGrid="0" snapToObjects="1">
      <p:cViewPr varScale="1">
        <p:scale>
          <a:sx n="115" d="100"/>
          <a:sy n="115" d="100"/>
        </p:scale>
        <p:origin x="666" y="102"/>
      </p:cViewPr>
      <p:guideLst>
        <p:guide orient="horz" pos="1620"/>
        <p:guide pos="287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9FD0EC-8E87-1643-87C4-5C0C4924812F}" type="datetime1">
              <a:rPr lang="es-CO" smtClean="0"/>
              <a:t>01/10/2019</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BD9121-B47E-B647-8779-723343624BFC}" type="slidenum">
              <a:rPr lang="es-ES" smtClean="0"/>
              <a:t>‹Nº›</a:t>
            </a:fld>
            <a:endParaRPr lang="es-ES"/>
          </a:p>
        </p:txBody>
      </p:sp>
    </p:spTree>
    <p:extLst>
      <p:ext uri="{BB962C8B-B14F-4D97-AF65-F5344CB8AC3E}">
        <p14:creationId xmlns:p14="http://schemas.microsoft.com/office/powerpoint/2010/main" val="266176093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JPG>
</file>

<file path=ppt/media/image12.jpeg>
</file>

<file path=ppt/media/image13.png>
</file>

<file path=ppt/media/image14.png>
</file>

<file path=ppt/media/image15.JPG>
</file>

<file path=ppt/media/image16.jpg>
</file>

<file path=ppt/media/image17.png>
</file>

<file path=ppt/media/image18.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4C64DD-1CDA-B243-8BF1-98F0DD3EAED6}" type="datetime1">
              <a:rPr lang="es-CO" smtClean="0"/>
              <a:t>01/10/2019</a:t>
            </a:fld>
            <a:endParaRPr lang="es-ES"/>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49C2A5-4096-954A-8F2A-717C41F0AEDC}" type="slidenum">
              <a:rPr lang="es-ES" smtClean="0"/>
              <a:t>‹Nº›</a:t>
            </a:fld>
            <a:endParaRPr lang="es-ES"/>
          </a:p>
        </p:txBody>
      </p:sp>
    </p:spTree>
    <p:extLst>
      <p:ext uri="{BB962C8B-B14F-4D97-AF65-F5344CB8AC3E}">
        <p14:creationId xmlns:p14="http://schemas.microsoft.com/office/powerpoint/2010/main" val="247392235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a:t>
            </a:fld>
            <a:endParaRPr lang="es-ES"/>
          </a:p>
        </p:txBody>
      </p:sp>
    </p:spTree>
    <p:extLst>
      <p:ext uri="{BB962C8B-B14F-4D97-AF65-F5344CB8AC3E}">
        <p14:creationId xmlns:p14="http://schemas.microsoft.com/office/powerpoint/2010/main" val="40879471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4" name="Imagen 3"/>
          <p:cNvPicPr>
            <a:picLocks noChangeAspect="1"/>
          </p:cNvPicPr>
          <p:nvPr userDrawn="1"/>
        </p:nvPicPr>
        <p:blipFill rotWithShape="1">
          <a:blip r:embed="rId2">
            <a:extLst>
              <a:ext uri="{28A0092B-C50C-407E-A947-70E740481C1C}">
                <a14:useLocalDpi xmlns:a14="http://schemas.microsoft.com/office/drawing/2010/main" val="0"/>
              </a:ext>
            </a:extLst>
          </a:blip>
          <a:srcRect l="1012" t="6671" r="-104" b="278"/>
          <a:stretch/>
        </p:blipFill>
        <p:spPr>
          <a:xfrm>
            <a:off x="18853" y="0"/>
            <a:ext cx="9049733" cy="5128181"/>
          </a:xfrm>
          <a:prstGeom prst="rect">
            <a:avLst/>
          </a:prstGeom>
        </p:spPr>
      </p:pic>
      <p:pic>
        <p:nvPicPr>
          <p:cNvPr id="5" name="Imagen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979688"/>
            <a:ext cx="5146686" cy="2526384"/>
          </a:xfrm>
          <a:prstGeom prst="rect">
            <a:avLst/>
          </a:prstGeom>
        </p:spPr>
      </p:pic>
      <p:sp>
        <p:nvSpPr>
          <p:cNvPr id="6" name="Rectángulo 5"/>
          <p:cNvSpPr/>
          <p:nvPr userDrawn="1"/>
        </p:nvSpPr>
        <p:spPr>
          <a:xfrm>
            <a:off x="599104" y="3086282"/>
            <a:ext cx="8488335" cy="1740242"/>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2" name="Título 1"/>
          <p:cNvSpPr>
            <a:spLocks noGrp="1"/>
          </p:cNvSpPr>
          <p:nvPr>
            <p:ph type="ctrTitle"/>
          </p:nvPr>
        </p:nvSpPr>
        <p:spPr>
          <a:xfrm>
            <a:off x="685800" y="3216239"/>
            <a:ext cx="7772400" cy="579666"/>
          </a:xfrm>
        </p:spPr>
        <p:txBody>
          <a:bodyPr>
            <a:normAutofit/>
          </a:bodyPr>
          <a:lstStyle>
            <a:lvl1pPr>
              <a:defRPr sz="3200" b="0" i="0">
                <a:solidFill>
                  <a:srgbClr val="002060"/>
                </a:solidFill>
                <a:latin typeface="Myriad Pro Light"/>
                <a:cs typeface="Myriad Pro"/>
              </a:defRPr>
            </a:lvl1pPr>
          </a:lstStyle>
          <a:p>
            <a:r>
              <a:rPr lang="es-ES_tradnl" dirty="0" smtClean="0"/>
              <a:t>Clic para editar título</a:t>
            </a:r>
            <a:endParaRPr lang="es-ES" dirty="0"/>
          </a:p>
        </p:txBody>
      </p:sp>
      <p:sp>
        <p:nvSpPr>
          <p:cNvPr id="3" name="Subtítulo 2"/>
          <p:cNvSpPr>
            <a:spLocks noGrp="1"/>
          </p:cNvSpPr>
          <p:nvPr>
            <p:ph type="subTitle" idx="1"/>
          </p:nvPr>
        </p:nvSpPr>
        <p:spPr>
          <a:xfrm>
            <a:off x="685800" y="3906410"/>
            <a:ext cx="7772400" cy="798950"/>
          </a:xfrm>
        </p:spPr>
        <p:txBody>
          <a:bodyPr>
            <a:normAutofit/>
          </a:bodyPr>
          <a:lstStyle>
            <a:lvl1pPr marL="0" indent="0" algn="l">
              <a:buNone/>
              <a:defRPr sz="1100" b="0" i="0">
                <a:solidFill>
                  <a:srgbClr val="002060"/>
                </a:solidFill>
                <a:latin typeface="Arial"/>
                <a:cs typeface="Myriad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dirty="0" smtClean="0"/>
              <a:t>Haga clic para modificar el estilo de subtítulo del patrón</a:t>
            </a:r>
            <a:endParaRPr lang="es-ES" dirty="0"/>
          </a:p>
        </p:txBody>
      </p:sp>
    </p:spTree>
    <p:extLst>
      <p:ext uri="{BB962C8B-B14F-4D97-AF65-F5344CB8AC3E}">
        <p14:creationId xmlns:p14="http://schemas.microsoft.com/office/powerpoint/2010/main" val="573670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o dos columnas derecha 2">
    <p:spTree>
      <p:nvGrpSpPr>
        <p:cNvPr id="1" name=""/>
        <p:cNvGrpSpPr/>
        <p:nvPr/>
      </p:nvGrpSpPr>
      <p:grpSpPr>
        <a:xfrm>
          <a:off x="0" y="0"/>
          <a:ext cx="0" cy="0"/>
          <a:chOff x="0" y="0"/>
          <a:chExt cx="0" cy="0"/>
        </a:xfrm>
      </p:grpSpPr>
      <p:sp>
        <p:nvSpPr>
          <p:cNvPr id="13" name="Marcador de contenido 2"/>
          <p:cNvSpPr>
            <a:spLocks noGrp="1"/>
          </p:cNvSpPr>
          <p:nvPr>
            <p:ph sz="half" idx="14" hasCustomPrompt="1"/>
          </p:nvPr>
        </p:nvSpPr>
        <p:spPr>
          <a:xfrm>
            <a:off x="399797"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4" name="Marcador de texto 3"/>
          <p:cNvSpPr>
            <a:spLocks noGrp="1"/>
          </p:cNvSpPr>
          <p:nvPr>
            <p:ph type="body" sz="quarter" idx="18" hasCustomPrompt="1"/>
          </p:nvPr>
        </p:nvSpPr>
        <p:spPr>
          <a:xfrm>
            <a:off x="3124200"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dos columnas</a:t>
            </a:r>
            <a:endParaRPr lang="es-ES" dirty="0"/>
          </a:p>
        </p:txBody>
      </p:sp>
    </p:spTree>
    <p:extLst>
      <p:ext uri="{BB962C8B-B14F-4D97-AF65-F5344CB8AC3E}">
        <p14:creationId xmlns:p14="http://schemas.microsoft.com/office/powerpoint/2010/main" val="302584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o tres columnas 2">
    <p:spTree>
      <p:nvGrpSpPr>
        <p:cNvPr id="1" name=""/>
        <p:cNvGrpSpPr/>
        <p:nvPr/>
      </p:nvGrpSpPr>
      <p:grpSpPr>
        <a:xfrm>
          <a:off x="0" y="0"/>
          <a:ext cx="0" cy="0"/>
          <a:chOff x="0" y="0"/>
          <a:chExt cx="0" cy="0"/>
        </a:xfrm>
      </p:grpSpPr>
      <p:sp>
        <p:nvSpPr>
          <p:cNvPr id="17" name="Marcador de texto 3"/>
          <p:cNvSpPr>
            <a:spLocks noGrp="1"/>
          </p:cNvSpPr>
          <p:nvPr>
            <p:ph type="body" sz="quarter" idx="18"/>
          </p:nvPr>
        </p:nvSpPr>
        <p:spPr>
          <a:xfrm>
            <a:off x="399796" y="1521077"/>
            <a:ext cx="8287003" cy="2898655"/>
          </a:xfrm>
        </p:spPr>
        <p:txBody>
          <a:bodyPr numCol="3">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tres columnas</a:t>
            </a:r>
            <a:endParaRPr lang="es-ES" dirty="0"/>
          </a:p>
        </p:txBody>
      </p:sp>
    </p:spTree>
    <p:extLst>
      <p:ext uri="{BB962C8B-B14F-4D97-AF65-F5344CB8AC3E}">
        <p14:creationId xmlns:p14="http://schemas.microsoft.com/office/powerpoint/2010/main" val="1313139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o con dos imáge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Marcador de contenido 2"/>
          <p:cNvSpPr>
            <a:spLocks noGrp="1"/>
          </p:cNvSpPr>
          <p:nvPr>
            <p:ph sz="half" idx="13" hasCustomPrompt="1"/>
          </p:nvPr>
        </p:nvSpPr>
        <p:spPr>
          <a:xfrm>
            <a:off x="4884766"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cxnSp>
        <p:nvCxnSpPr>
          <p:cNvPr id="13" name="Conector recto 12"/>
          <p:cNvCxnSpPr/>
          <p:nvPr userDrawn="1"/>
        </p:nvCxnSpPr>
        <p:spPr>
          <a:xfrm>
            <a:off x="603759"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cxnSp>
        <p:nvCxnSpPr>
          <p:cNvPr id="16" name="Conector recto 15"/>
          <p:cNvCxnSpPr/>
          <p:nvPr userDrawn="1"/>
        </p:nvCxnSpPr>
        <p:spPr>
          <a:xfrm>
            <a:off x="4830068"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9" name="Marcador de texto 3"/>
          <p:cNvSpPr>
            <a:spLocks noGrp="1"/>
          </p:cNvSpPr>
          <p:nvPr>
            <p:ph type="body" sz="quarter" idx="18"/>
          </p:nvPr>
        </p:nvSpPr>
        <p:spPr>
          <a:xfrm>
            <a:off x="658453"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9" name="Marcador de texto 3"/>
          <p:cNvSpPr>
            <a:spLocks noGrp="1"/>
          </p:cNvSpPr>
          <p:nvPr>
            <p:ph type="body" sz="quarter" idx="19"/>
          </p:nvPr>
        </p:nvSpPr>
        <p:spPr>
          <a:xfrm>
            <a:off x="4884766"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con imagen</a:t>
            </a:r>
            <a:endParaRPr lang="es-ES" dirty="0"/>
          </a:p>
        </p:txBody>
      </p:sp>
    </p:spTree>
    <p:extLst>
      <p:ext uri="{BB962C8B-B14F-4D97-AF65-F5344CB8AC3E}">
        <p14:creationId xmlns:p14="http://schemas.microsoft.com/office/powerpoint/2010/main" val="246384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o dos imágenes 2">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02933" y="1291294"/>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cxnSp>
        <p:nvCxnSpPr>
          <p:cNvPr id="13" name="Conector recto 12"/>
          <p:cNvCxnSpPr/>
          <p:nvPr userDrawn="1"/>
        </p:nvCxnSpPr>
        <p:spPr>
          <a:xfrm flipV="1">
            <a:off x="4516480" y="1291293"/>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0" name="Marcador de contenido 2"/>
          <p:cNvSpPr>
            <a:spLocks noGrp="1"/>
          </p:cNvSpPr>
          <p:nvPr>
            <p:ph sz="half" idx="13" hasCustomPrompt="1"/>
          </p:nvPr>
        </p:nvSpPr>
        <p:spPr>
          <a:xfrm>
            <a:off x="4966261" y="3017121"/>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5" name="Título 1"/>
          <p:cNvSpPr txBox="1">
            <a:spLocks/>
          </p:cNvSpPr>
          <p:nvPr userDrawn="1"/>
        </p:nvSpPr>
        <p:spPr>
          <a:xfrm>
            <a:off x="4788556" y="1312293"/>
            <a:ext cx="3153692"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l"/>
            <a:r>
              <a:rPr lang="es-ES_tradnl" sz="1300" b="0" i="0" dirty="0" smtClean="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cxnSp>
        <p:nvCxnSpPr>
          <p:cNvPr id="27" name="Conector recto 26"/>
          <p:cNvCxnSpPr/>
          <p:nvPr userDrawn="1"/>
        </p:nvCxnSpPr>
        <p:spPr>
          <a:xfrm flipV="1">
            <a:off x="4516480" y="3017120"/>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9" name="Título 1"/>
          <p:cNvSpPr txBox="1">
            <a:spLocks/>
          </p:cNvSpPr>
          <p:nvPr userDrawn="1"/>
        </p:nvSpPr>
        <p:spPr>
          <a:xfrm>
            <a:off x="1704511" y="2969014"/>
            <a:ext cx="2460949"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300" b="0" i="0" dirty="0" smtClean="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sp>
        <p:nvSpPr>
          <p:cNvPr id="28" name="Marcador de texto 3"/>
          <p:cNvSpPr>
            <a:spLocks noGrp="1"/>
          </p:cNvSpPr>
          <p:nvPr>
            <p:ph type="body" sz="quarter" idx="18"/>
          </p:nvPr>
        </p:nvSpPr>
        <p:spPr>
          <a:xfrm>
            <a:off x="4843316" y="1793723"/>
            <a:ext cx="3725504" cy="1026233"/>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1" name="Marcador de texto 3"/>
          <p:cNvSpPr>
            <a:spLocks noGrp="1"/>
          </p:cNvSpPr>
          <p:nvPr>
            <p:ph type="body" sz="quarter" idx="19"/>
          </p:nvPr>
        </p:nvSpPr>
        <p:spPr>
          <a:xfrm>
            <a:off x="479988" y="3387178"/>
            <a:ext cx="3725504" cy="1026233"/>
          </a:xfrm>
        </p:spPr>
        <p:txBody>
          <a:bodyPr>
            <a:noAutofit/>
          </a:bodyPr>
          <a:lstStyle>
            <a:lvl1pPr marL="0" indent="0" algn="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con imagen</a:t>
            </a:r>
            <a:endParaRPr lang="es-ES" dirty="0"/>
          </a:p>
        </p:txBody>
      </p:sp>
    </p:spTree>
    <p:extLst>
      <p:ext uri="{BB962C8B-B14F-4D97-AF65-F5344CB8AC3E}">
        <p14:creationId xmlns:p14="http://schemas.microsoft.com/office/powerpoint/2010/main" val="1169594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as">
    <p:spTree>
      <p:nvGrpSpPr>
        <p:cNvPr id="1" name=""/>
        <p:cNvGrpSpPr/>
        <p:nvPr/>
      </p:nvGrpSpPr>
      <p:grpSpPr>
        <a:xfrm>
          <a:off x="0" y="0"/>
          <a:ext cx="0" cy="0"/>
          <a:chOff x="0" y="0"/>
          <a:chExt cx="0" cy="0"/>
        </a:xfrm>
      </p:grpSpPr>
      <p:sp>
        <p:nvSpPr>
          <p:cNvPr id="3" name="Marcador de tabla 2"/>
          <p:cNvSpPr>
            <a:spLocks noGrp="1"/>
          </p:cNvSpPr>
          <p:nvPr>
            <p:ph type="tbl" sz="quarter" idx="13"/>
          </p:nvPr>
        </p:nvSpPr>
        <p:spPr>
          <a:xfrm>
            <a:off x="519113" y="1305172"/>
            <a:ext cx="8075861" cy="3305032"/>
          </a:xfrm>
        </p:spPr>
        <p:txBody>
          <a:bodyPr/>
          <a:lstStyle/>
          <a:p>
            <a:endParaRPr lang="es-ES"/>
          </a:p>
        </p:txBody>
      </p:sp>
      <p:sp>
        <p:nvSpPr>
          <p:cNvPr id="11"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Tablas</a:t>
            </a:r>
            <a:endParaRPr lang="es-ES" dirty="0"/>
          </a:p>
        </p:txBody>
      </p:sp>
    </p:spTree>
    <p:extLst>
      <p:ext uri="{BB962C8B-B14F-4D97-AF65-F5344CB8AC3E}">
        <p14:creationId xmlns:p14="http://schemas.microsoft.com/office/powerpoint/2010/main" val="33777842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lendario">
    <p:spTree>
      <p:nvGrpSpPr>
        <p:cNvPr id="1" name=""/>
        <p:cNvGrpSpPr/>
        <p:nvPr/>
      </p:nvGrpSpPr>
      <p:grpSpPr>
        <a:xfrm>
          <a:off x="0" y="0"/>
          <a:ext cx="0" cy="0"/>
          <a:chOff x="0" y="0"/>
          <a:chExt cx="0" cy="0"/>
        </a:xfrm>
      </p:grpSpPr>
      <p:sp>
        <p:nvSpPr>
          <p:cNvPr id="13" name="Título 1"/>
          <p:cNvSpPr txBox="1">
            <a:spLocks/>
          </p:cNvSpPr>
          <p:nvPr userDrawn="1"/>
        </p:nvSpPr>
        <p:spPr>
          <a:xfrm>
            <a:off x="926346"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Domingo</a:t>
            </a:r>
            <a:endParaRPr lang="es-ES" sz="1000" b="0" i="0" dirty="0">
              <a:solidFill>
                <a:schemeClr val="tx1">
                  <a:lumMod val="50000"/>
                </a:schemeClr>
              </a:solidFill>
              <a:latin typeface="Myriad Pro Light"/>
              <a:cs typeface="Calibri"/>
            </a:endParaRPr>
          </a:p>
        </p:txBody>
      </p:sp>
      <p:sp>
        <p:nvSpPr>
          <p:cNvPr id="14" name="Rectángulo 13"/>
          <p:cNvSpPr/>
          <p:nvPr userDrawn="1"/>
        </p:nvSpPr>
        <p:spPr>
          <a:xfrm>
            <a:off x="926347" y="1451354"/>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3" name="Rectángulo 22"/>
          <p:cNvSpPr/>
          <p:nvPr userDrawn="1"/>
        </p:nvSpPr>
        <p:spPr>
          <a:xfrm>
            <a:off x="1967962"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4" name="Rectángulo 23"/>
          <p:cNvSpPr/>
          <p:nvPr userDrawn="1"/>
        </p:nvSpPr>
        <p:spPr>
          <a:xfrm>
            <a:off x="3009578"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5" name="Rectángulo 24"/>
          <p:cNvSpPr/>
          <p:nvPr userDrawn="1"/>
        </p:nvSpPr>
        <p:spPr>
          <a:xfrm>
            <a:off x="4051193"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6" name="Rectángulo 25"/>
          <p:cNvSpPr/>
          <p:nvPr userDrawn="1"/>
        </p:nvSpPr>
        <p:spPr>
          <a:xfrm>
            <a:off x="5092809"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7" name="Rectángulo 26"/>
          <p:cNvSpPr/>
          <p:nvPr userDrawn="1"/>
        </p:nvSpPr>
        <p:spPr>
          <a:xfrm>
            <a:off x="6134424"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8" name="Rectángulo 27"/>
          <p:cNvSpPr/>
          <p:nvPr userDrawn="1"/>
        </p:nvSpPr>
        <p:spPr>
          <a:xfrm>
            <a:off x="7176040"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9" name="Título 1"/>
          <p:cNvSpPr txBox="1">
            <a:spLocks/>
          </p:cNvSpPr>
          <p:nvPr userDrawn="1"/>
        </p:nvSpPr>
        <p:spPr>
          <a:xfrm>
            <a:off x="1967962"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Lunes</a:t>
            </a:r>
            <a:endParaRPr lang="es-ES" sz="1000" b="0" i="0" dirty="0">
              <a:solidFill>
                <a:schemeClr val="tx1">
                  <a:lumMod val="50000"/>
                </a:schemeClr>
              </a:solidFill>
              <a:latin typeface="Myriad Pro Light"/>
              <a:cs typeface="Calibri"/>
            </a:endParaRPr>
          </a:p>
        </p:txBody>
      </p:sp>
      <p:sp>
        <p:nvSpPr>
          <p:cNvPr id="30" name="Título 1"/>
          <p:cNvSpPr txBox="1">
            <a:spLocks/>
          </p:cNvSpPr>
          <p:nvPr userDrawn="1"/>
        </p:nvSpPr>
        <p:spPr>
          <a:xfrm>
            <a:off x="3009578"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Martes</a:t>
            </a:r>
            <a:endParaRPr lang="es-ES" sz="1000" b="0" i="0" dirty="0">
              <a:solidFill>
                <a:schemeClr val="tx1">
                  <a:lumMod val="50000"/>
                </a:schemeClr>
              </a:solidFill>
              <a:latin typeface="Myriad Pro Light"/>
              <a:cs typeface="Calibri"/>
            </a:endParaRPr>
          </a:p>
        </p:txBody>
      </p:sp>
      <p:sp>
        <p:nvSpPr>
          <p:cNvPr id="31" name="Título 1"/>
          <p:cNvSpPr txBox="1">
            <a:spLocks/>
          </p:cNvSpPr>
          <p:nvPr userDrawn="1"/>
        </p:nvSpPr>
        <p:spPr>
          <a:xfrm>
            <a:off x="4051193"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Miércoles</a:t>
            </a:r>
            <a:endParaRPr lang="es-ES" sz="1000" b="0" i="0" dirty="0">
              <a:solidFill>
                <a:schemeClr val="tx1">
                  <a:lumMod val="50000"/>
                </a:schemeClr>
              </a:solidFill>
              <a:latin typeface="Myriad Pro Light"/>
              <a:cs typeface="Calibri"/>
            </a:endParaRPr>
          </a:p>
        </p:txBody>
      </p:sp>
      <p:sp>
        <p:nvSpPr>
          <p:cNvPr id="32" name="Título 1"/>
          <p:cNvSpPr txBox="1">
            <a:spLocks/>
          </p:cNvSpPr>
          <p:nvPr userDrawn="1"/>
        </p:nvSpPr>
        <p:spPr>
          <a:xfrm>
            <a:off x="5092809"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Jueves</a:t>
            </a:r>
            <a:endParaRPr lang="es-ES" sz="1000" b="0" i="0" dirty="0">
              <a:solidFill>
                <a:schemeClr val="tx1">
                  <a:lumMod val="50000"/>
                </a:schemeClr>
              </a:solidFill>
              <a:latin typeface="Myriad Pro Light"/>
              <a:cs typeface="Calibri"/>
            </a:endParaRPr>
          </a:p>
        </p:txBody>
      </p:sp>
      <p:sp>
        <p:nvSpPr>
          <p:cNvPr id="33" name="Título 1"/>
          <p:cNvSpPr txBox="1">
            <a:spLocks/>
          </p:cNvSpPr>
          <p:nvPr userDrawn="1"/>
        </p:nvSpPr>
        <p:spPr>
          <a:xfrm>
            <a:off x="6134424"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Viernes</a:t>
            </a:r>
            <a:endParaRPr lang="es-ES" sz="1000" b="0" i="0" dirty="0">
              <a:solidFill>
                <a:schemeClr val="tx1">
                  <a:lumMod val="50000"/>
                </a:schemeClr>
              </a:solidFill>
              <a:latin typeface="Myriad Pro Light"/>
              <a:cs typeface="Calibri"/>
            </a:endParaRPr>
          </a:p>
        </p:txBody>
      </p:sp>
      <p:sp>
        <p:nvSpPr>
          <p:cNvPr id="34" name="Título 1"/>
          <p:cNvSpPr txBox="1">
            <a:spLocks/>
          </p:cNvSpPr>
          <p:nvPr userDrawn="1"/>
        </p:nvSpPr>
        <p:spPr>
          <a:xfrm>
            <a:off x="7176040"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Sábado</a:t>
            </a:r>
            <a:endParaRPr lang="es-ES" sz="1000" b="0" i="0" dirty="0">
              <a:solidFill>
                <a:schemeClr val="tx1">
                  <a:lumMod val="50000"/>
                </a:schemeClr>
              </a:solidFill>
              <a:latin typeface="Myriad Pro Light"/>
              <a:cs typeface="Calibri"/>
            </a:endParaRPr>
          </a:p>
        </p:txBody>
      </p:sp>
      <p:sp>
        <p:nvSpPr>
          <p:cNvPr id="37" name="Rectángulo 36"/>
          <p:cNvSpPr/>
          <p:nvPr userDrawn="1"/>
        </p:nvSpPr>
        <p:spPr>
          <a:xfrm>
            <a:off x="926347" y="2077178"/>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8" name="Rectángulo 37"/>
          <p:cNvSpPr/>
          <p:nvPr userDrawn="1"/>
        </p:nvSpPr>
        <p:spPr>
          <a:xfrm>
            <a:off x="1967962"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9" name="Rectángulo 38"/>
          <p:cNvSpPr/>
          <p:nvPr userDrawn="1"/>
        </p:nvSpPr>
        <p:spPr>
          <a:xfrm>
            <a:off x="3009578"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0" name="Rectángulo 39"/>
          <p:cNvSpPr/>
          <p:nvPr userDrawn="1"/>
        </p:nvSpPr>
        <p:spPr>
          <a:xfrm>
            <a:off x="4051193"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1" name="Rectángulo 40"/>
          <p:cNvSpPr/>
          <p:nvPr userDrawn="1"/>
        </p:nvSpPr>
        <p:spPr>
          <a:xfrm>
            <a:off x="5092809"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2" name="Rectángulo 41"/>
          <p:cNvSpPr/>
          <p:nvPr userDrawn="1"/>
        </p:nvSpPr>
        <p:spPr>
          <a:xfrm>
            <a:off x="6134424"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3" name="Rectángulo 42"/>
          <p:cNvSpPr/>
          <p:nvPr userDrawn="1"/>
        </p:nvSpPr>
        <p:spPr>
          <a:xfrm>
            <a:off x="7176040"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4" name="Rectángulo 43"/>
          <p:cNvSpPr/>
          <p:nvPr userDrawn="1"/>
        </p:nvSpPr>
        <p:spPr>
          <a:xfrm>
            <a:off x="926347" y="2703005"/>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5" name="Rectángulo 44"/>
          <p:cNvSpPr/>
          <p:nvPr userDrawn="1"/>
        </p:nvSpPr>
        <p:spPr>
          <a:xfrm>
            <a:off x="1967962"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6" name="Rectángulo 45"/>
          <p:cNvSpPr/>
          <p:nvPr userDrawn="1"/>
        </p:nvSpPr>
        <p:spPr>
          <a:xfrm>
            <a:off x="3009578"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7" name="Rectángulo 46"/>
          <p:cNvSpPr/>
          <p:nvPr userDrawn="1"/>
        </p:nvSpPr>
        <p:spPr>
          <a:xfrm>
            <a:off x="4051193"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8" name="Rectángulo 47"/>
          <p:cNvSpPr/>
          <p:nvPr userDrawn="1"/>
        </p:nvSpPr>
        <p:spPr>
          <a:xfrm>
            <a:off x="5092809"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9" name="Rectángulo 48"/>
          <p:cNvSpPr/>
          <p:nvPr userDrawn="1"/>
        </p:nvSpPr>
        <p:spPr>
          <a:xfrm>
            <a:off x="6134424"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0" name="Rectángulo 49"/>
          <p:cNvSpPr/>
          <p:nvPr userDrawn="1"/>
        </p:nvSpPr>
        <p:spPr>
          <a:xfrm>
            <a:off x="7176040"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1" name="Rectángulo 50"/>
          <p:cNvSpPr/>
          <p:nvPr userDrawn="1"/>
        </p:nvSpPr>
        <p:spPr>
          <a:xfrm>
            <a:off x="926347" y="3328832"/>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2" name="Rectángulo 51"/>
          <p:cNvSpPr/>
          <p:nvPr userDrawn="1"/>
        </p:nvSpPr>
        <p:spPr>
          <a:xfrm>
            <a:off x="1967962"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3" name="Rectángulo 52"/>
          <p:cNvSpPr/>
          <p:nvPr userDrawn="1"/>
        </p:nvSpPr>
        <p:spPr>
          <a:xfrm>
            <a:off x="3009578"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4" name="Rectángulo 53"/>
          <p:cNvSpPr/>
          <p:nvPr userDrawn="1"/>
        </p:nvSpPr>
        <p:spPr>
          <a:xfrm>
            <a:off x="4051193"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5" name="Rectángulo 54"/>
          <p:cNvSpPr/>
          <p:nvPr userDrawn="1"/>
        </p:nvSpPr>
        <p:spPr>
          <a:xfrm>
            <a:off x="5092809"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6" name="Rectángulo 55"/>
          <p:cNvSpPr/>
          <p:nvPr userDrawn="1"/>
        </p:nvSpPr>
        <p:spPr>
          <a:xfrm>
            <a:off x="6134424"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7" name="Rectángulo 56"/>
          <p:cNvSpPr/>
          <p:nvPr userDrawn="1"/>
        </p:nvSpPr>
        <p:spPr>
          <a:xfrm>
            <a:off x="7176040"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8" name="Rectángulo 57"/>
          <p:cNvSpPr/>
          <p:nvPr userDrawn="1"/>
        </p:nvSpPr>
        <p:spPr>
          <a:xfrm>
            <a:off x="926347" y="3954657"/>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9" name="Rectángulo 58"/>
          <p:cNvSpPr/>
          <p:nvPr userDrawn="1"/>
        </p:nvSpPr>
        <p:spPr>
          <a:xfrm>
            <a:off x="1967962"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0" name="Rectángulo 59"/>
          <p:cNvSpPr/>
          <p:nvPr userDrawn="1"/>
        </p:nvSpPr>
        <p:spPr>
          <a:xfrm>
            <a:off x="3009578"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1" name="Rectángulo 60"/>
          <p:cNvSpPr/>
          <p:nvPr userDrawn="1"/>
        </p:nvSpPr>
        <p:spPr>
          <a:xfrm>
            <a:off x="4051193"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2" name="Rectángulo 61"/>
          <p:cNvSpPr/>
          <p:nvPr userDrawn="1"/>
        </p:nvSpPr>
        <p:spPr>
          <a:xfrm>
            <a:off x="5092809"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3" name="Rectángulo 62"/>
          <p:cNvSpPr/>
          <p:nvPr userDrawn="1"/>
        </p:nvSpPr>
        <p:spPr>
          <a:xfrm>
            <a:off x="6134424"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4" name="Rectángulo 63"/>
          <p:cNvSpPr/>
          <p:nvPr userDrawn="1"/>
        </p:nvSpPr>
        <p:spPr>
          <a:xfrm>
            <a:off x="7176040"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104" name="Marcador de texto 3"/>
          <p:cNvSpPr>
            <a:spLocks noGrp="1"/>
          </p:cNvSpPr>
          <p:nvPr>
            <p:ph type="body" sz="quarter" idx="20" hasCustomPrompt="1"/>
          </p:nvPr>
        </p:nvSpPr>
        <p:spPr>
          <a:xfrm>
            <a:off x="1779800"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5" name="Marcador de texto 3"/>
          <p:cNvSpPr>
            <a:spLocks noGrp="1"/>
          </p:cNvSpPr>
          <p:nvPr>
            <p:ph type="body" sz="quarter" idx="21" hasCustomPrompt="1"/>
          </p:nvPr>
        </p:nvSpPr>
        <p:spPr>
          <a:xfrm>
            <a:off x="1779800"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6" name="Marcador de texto 3"/>
          <p:cNvSpPr>
            <a:spLocks noGrp="1"/>
          </p:cNvSpPr>
          <p:nvPr>
            <p:ph type="body" sz="quarter" idx="22" hasCustomPrompt="1"/>
          </p:nvPr>
        </p:nvSpPr>
        <p:spPr>
          <a:xfrm>
            <a:off x="1779800"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7" name="Marcador de texto 3"/>
          <p:cNvSpPr>
            <a:spLocks noGrp="1"/>
          </p:cNvSpPr>
          <p:nvPr>
            <p:ph type="body" sz="quarter" idx="23" hasCustomPrompt="1"/>
          </p:nvPr>
        </p:nvSpPr>
        <p:spPr>
          <a:xfrm>
            <a:off x="1779800"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9" name="Marcador de texto 3"/>
          <p:cNvSpPr>
            <a:spLocks noGrp="1"/>
          </p:cNvSpPr>
          <p:nvPr>
            <p:ph type="body" sz="quarter" idx="24" hasCustomPrompt="1"/>
          </p:nvPr>
        </p:nvSpPr>
        <p:spPr>
          <a:xfrm>
            <a:off x="1779800"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0" name="Marcador de texto 3"/>
          <p:cNvSpPr>
            <a:spLocks noGrp="1"/>
          </p:cNvSpPr>
          <p:nvPr>
            <p:ph type="body" sz="quarter" idx="25" hasCustomPrompt="1"/>
          </p:nvPr>
        </p:nvSpPr>
        <p:spPr>
          <a:xfrm>
            <a:off x="282174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1" name="Marcador de texto 3"/>
          <p:cNvSpPr>
            <a:spLocks noGrp="1"/>
          </p:cNvSpPr>
          <p:nvPr>
            <p:ph type="body" sz="quarter" idx="26" hasCustomPrompt="1"/>
          </p:nvPr>
        </p:nvSpPr>
        <p:spPr>
          <a:xfrm>
            <a:off x="282174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2" name="Marcador de texto 3"/>
          <p:cNvSpPr>
            <a:spLocks noGrp="1"/>
          </p:cNvSpPr>
          <p:nvPr>
            <p:ph type="body" sz="quarter" idx="27" hasCustomPrompt="1"/>
          </p:nvPr>
        </p:nvSpPr>
        <p:spPr>
          <a:xfrm>
            <a:off x="282174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3" name="Marcador de texto 3"/>
          <p:cNvSpPr>
            <a:spLocks noGrp="1"/>
          </p:cNvSpPr>
          <p:nvPr>
            <p:ph type="body" sz="quarter" idx="28" hasCustomPrompt="1"/>
          </p:nvPr>
        </p:nvSpPr>
        <p:spPr>
          <a:xfrm>
            <a:off x="282174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4" name="Marcador de texto 3"/>
          <p:cNvSpPr>
            <a:spLocks noGrp="1"/>
          </p:cNvSpPr>
          <p:nvPr>
            <p:ph type="body" sz="quarter" idx="29" hasCustomPrompt="1"/>
          </p:nvPr>
        </p:nvSpPr>
        <p:spPr>
          <a:xfrm>
            <a:off x="282174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5" name="Marcador de texto 3"/>
          <p:cNvSpPr>
            <a:spLocks noGrp="1"/>
          </p:cNvSpPr>
          <p:nvPr>
            <p:ph type="body" sz="quarter" idx="30" hasCustomPrompt="1"/>
          </p:nvPr>
        </p:nvSpPr>
        <p:spPr>
          <a:xfrm>
            <a:off x="3863031"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6" name="Marcador de texto 3"/>
          <p:cNvSpPr>
            <a:spLocks noGrp="1"/>
          </p:cNvSpPr>
          <p:nvPr>
            <p:ph type="body" sz="quarter" idx="31" hasCustomPrompt="1"/>
          </p:nvPr>
        </p:nvSpPr>
        <p:spPr>
          <a:xfrm>
            <a:off x="3863031"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7" name="Marcador de texto 3"/>
          <p:cNvSpPr>
            <a:spLocks noGrp="1"/>
          </p:cNvSpPr>
          <p:nvPr>
            <p:ph type="body" sz="quarter" idx="32" hasCustomPrompt="1"/>
          </p:nvPr>
        </p:nvSpPr>
        <p:spPr>
          <a:xfrm>
            <a:off x="3863031"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8" name="Marcador de texto 3"/>
          <p:cNvSpPr>
            <a:spLocks noGrp="1"/>
          </p:cNvSpPr>
          <p:nvPr>
            <p:ph type="body" sz="quarter" idx="33" hasCustomPrompt="1"/>
          </p:nvPr>
        </p:nvSpPr>
        <p:spPr>
          <a:xfrm>
            <a:off x="3863031"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9" name="Marcador de texto 3"/>
          <p:cNvSpPr>
            <a:spLocks noGrp="1"/>
          </p:cNvSpPr>
          <p:nvPr>
            <p:ph type="body" sz="quarter" idx="34" hasCustomPrompt="1"/>
          </p:nvPr>
        </p:nvSpPr>
        <p:spPr>
          <a:xfrm>
            <a:off x="3863031"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0" name="Marcador de texto 3"/>
          <p:cNvSpPr>
            <a:spLocks noGrp="1"/>
          </p:cNvSpPr>
          <p:nvPr>
            <p:ph type="body" sz="quarter" idx="35" hasCustomPrompt="1"/>
          </p:nvPr>
        </p:nvSpPr>
        <p:spPr>
          <a:xfrm>
            <a:off x="490737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1" name="Marcador de texto 3"/>
          <p:cNvSpPr>
            <a:spLocks noGrp="1"/>
          </p:cNvSpPr>
          <p:nvPr>
            <p:ph type="body" sz="quarter" idx="36" hasCustomPrompt="1"/>
          </p:nvPr>
        </p:nvSpPr>
        <p:spPr>
          <a:xfrm>
            <a:off x="490737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2" name="Marcador de texto 3"/>
          <p:cNvSpPr>
            <a:spLocks noGrp="1"/>
          </p:cNvSpPr>
          <p:nvPr>
            <p:ph type="body" sz="quarter" idx="37" hasCustomPrompt="1"/>
          </p:nvPr>
        </p:nvSpPr>
        <p:spPr>
          <a:xfrm>
            <a:off x="490737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3" name="Marcador de texto 3"/>
          <p:cNvSpPr>
            <a:spLocks noGrp="1"/>
          </p:cNvSpPr>
          <p:nvPr>
            <p:ph type="body" sz="quarter" idx="38" hasCustomPrompt="1"/>
          </p:nvPr>
        </p:nvSpPr>
        <p:spPr>
          <a:xfrm>
            <a:off x="490737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4" name="Marcador de texto 3"/>
          <p:cNvSpPr>
            <a:spLocks noGrp="1"/>
          </p:cNvSpPr>
          <p:nvPr>
            <p:ph type="body" sz="quarter" idx="39" hasCustomPrompt="1"/>
          </p:nvPr>
        </p:nvSpPr>
        <p:spPr>
          <a:xfrm>
            <a:off x="490737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5" name="Marcador de texto 3"/>
          <p:cNvSpPr>
            <a:spLocks noGrp="1"/>
          </p:cNvSpPr>
          <p:nvPr>
            <p:ph type="body" sz="quarter" idx="40" hasCustomPrompt="1"/>
          </p:nvPr>
        </p:nvSpPr>
        <p:spPr>
          <a:xfrm>
            <a:off x="5946262"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6" name="Marcador de texto 3"/>
          <p:cNvSpPr>
            <a:spLocks noGrp="1"/>
          </p:cNvSpPr>
          <p:nvPr>
            <p:ph type="body" sz="quarter" idx="41" hasCustomPrompt="1"/>
          </p:nvPr>
        </p:nvSpPr>
        <p:spPr>
          <a:xfrm>
            <a:off x="5946262"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7" name="Marcador de texto 3"/>
          <p:cNvSpPr>
            <a:spLocks noGrp="1"/>
          </p:cNvSpPr>
          <p:nvPr>
            <p:ph type="body" sz="quarter" idx="42" hasCustomPrompt="1"/>
          </p:nvPr>
        </p:nvSpPr>
        <p:spPr>
          <a:xfrm>
            <a:off x="5946262"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8" name="Marcador de texto 3"/>
          <p:cNvSpPr>
            <a:spLocks noGrp="1"/>
          </p:cNvSpPr>
          <p:nvPr>
            <p:ph type="body" sz="quarter" idx="43" hasCustomPrompt="1"/>
          </p:nvPr>
        </p:nvSpPr>
        <p:spPr>
          <a:xfrm>
            <a:off x="5946262"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9" name="Marcador de texto 3"/>
          <p:cNvSpPr>
            <a:spLocks noGrp="1"/>
          </p:cNvSpPr>
          <p:nvPr>
            <p:ph type="body" sz="quarter" idx="44" hasCustomPrompt="1"/>
          </p:nvPr>
        </p:nvSpPr>
        <p:spPr>
          <a:xfrm>
            <a:off x="5946262"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0" name="Marcador de texto 3"/>
          <p:cNvSpPr>
            <a:spLocks noGrp="1"/>
          </p:cNvSpPr>
          <p:nvPr>
            <p:ph type="body" sz="quarter" idx="45" hasCustomPrompt="1"/>
          </p:nvPr>
        </p:nvSpPr>
        <p:spPr>
          <a:xfrm>
            <a:off x="6978655"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1" name="Marcador de texto 3"/>
          <p:cNvSpPr>
            <a:spLocks noGrp="1"/>
          </p:cNvSpPr>
          <p:nvPr>
            <p:ph type="body" sz="quarter" idx="46" hasCustomPrompt="1"/>
          </p:nvPr>
        </p:nvSpPr>
        <p:spPr>
          <a:xfrm>
            <a:off x="6978655"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2" name="Marcador de texto 3"/>
          <p:cNvSpPr>
            <a:spLocks noGrp="1"/>
          </p:cNvSpPr>
          <p:nvPr>
            <p:ph type="body" sz="quarter" idx="47" hasCustomPrompt="1"/>
          </p:nvPr>
        </p:nvSpPr>
        <p:spPr>
          <a:xfrm>
            <a:off x="6978655"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3" name="Marcador de texto 3"/>
          <p:cNvSpPr>
            <a:spLocks noGrp="1"/>
          </p:cNvSpPr>
          <p:nvPr>
            <p:ph type="body" sz="quarter" idx="48" hasCustomPrompt="1"/>
          </p:nvPr>
        </p:nvSpPr>
        <p:spPr>
          <a:xfrm>
            <a:off x="6978655"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2" name="Marcador de texto 3"/>
          <p:cNvSpPr>
            <a:spLocks noGrp="1"/>
          </p:cNvSpPr>
          <p:nvPr>
            <p:ph type="body" sz="quarter" idx="49" hasCustomPrompt="1"/>
          </p:nvPr>
        </p:nvSpPr>
        <p:spPr>
          <a:xfrm>
            <a:off x="6978655"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3" name="Marcador de texto 3"/>
          <p:cNvSpPr>
            <a:spLocks noGrp="1"/>
          </p:cNvSpPr>
          <p:nvPr>
            <p:ph type="body" sz="quarter" idx="50" hasCustomPrompt="1"/>
          </p:nvPr>
        </p:nvSpPr>
        <p:spPr>
          <a:xfrm>
            <a:off x="8029493"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4" name="Marcador de texto 3"/>
          <p:cNvSpPr>
            <a:spLocks noGrp="1"/>
          </p:cNvSpPr>
          <p:nvPr>
            <p:ph type="body" sz="quarter" idx="51" hasCustomPrompt="1"/>
          </p:nvPr>
        </p:nvSpPr>
        <p:spPr>
          <a:xfrm>
            <a:off x="8029493"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5" name="Marcador de texto 3"/>
          <p:cNvSpPr>
            <a:spLocks noGrp="1"/>
          </p:cNvSpPr>
          <p:nvPr>
            <p:ph type="body" sz="quarter" idx="52" hasCustomPrompt="1"/>
          </p:nvPr>
        </p:nvSpPr>
        <p:spPr>
          <a:xfrm>
            <a:off x="8029493"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6" name="Marcador de texto 3"/>
          <p:cNvSpPr>
            <a:spLocks noGrp="1"/>
          </p:cNvSpPr>
          <p:nvPr>
            <p:ph type="body" sz="quarter" idx="53" hasCustomPrompt="1"/>
          </p:nvPr>
        </p:nvSpPr>
        <p:spPr>
          <a:xfrm>
            <a:off x="8029493"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7" name="Marcador de texto 3"/>
          <p:cNvSpPr>
            <a:spLocks noGrp="1"/>
          </p:cNvSpPr>
          <p:nvPr>
            <p:ph type="body" sz="quarter" idx="54" hasCustomPrompt="1"/>
          </p:nvPr>
        </p:nvSpPr>
        <p:spPr>
          <a:xfrm>
            <a:off x="8029493"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8" name="Marcador de texto 3"/>
          <p:cNvSpPr>
            <a:spLocks noGrp="1"/>
          </p:cNvSpPr>
          <p:nvPr>
            <p:ph type="body" sz="quarter" idx="19" hasCustomPrompt="1"/>
          </p:nvPr>
        </p:nvSpPr>
        <p:spPr>
          <a:xfrm>
            <a:off x="3287128" y="872053"/>
            <a:ext cx="2553035" cy="259117"/>
          </a:xfrm>
        </p:spPr>
        <p:txBody>
          <a:bodyPr>
            <a:noAutofit/>
          </a:bodyPr>
          <a:lstStyle>
            <a:lvl1pPr marL="0" indent="0" algn="ct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mes</a:t>
            </a:r>
          </a:p>
        </p:txBody>
      </p:sp>
      <p:sp>
        <p:nvSpPr>
          <p:cNvPr id="8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Calendario</a:t>
            </a:r>
            <a:endParaRPr lang="es-ES" dirty="0"/>
          </a:p>
        </p:txBody>
      </p:sp>
    </p:spTree>
    <p:extLst>
      <p:ext uri="{BB962C8B-B14F-4D97-AF65-F5344CB8AC3E}">
        <p14:creationId xmlns:p14="http://schemas.microsoft.com/office/powerpoint/2010/main" val="21827040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áficas">
    <p:spTree>
      <p:nvGrpSpPr>
        <p:cNvPr id="1" name=""/>
        <p:cNvGrpSpPr/>
        <p:nvPr/>
      </p:nvGrpSpPr>
      <p:grpSpPr>
        <a:xfrm>
          <a:off x="0" y="0"/>
          <a:ext cx="0" cy="0"/>
          <a:chOff x="0" y="0"/>
          <a:chExt cx="0" cy="0"/>
        </a:xfrm>
      </p:grpSpPr>
      <p:sp>
        <p:nvSpPr>
          <p:cNvPr id="20" name="Marcador de texto 3"/>
          <p:cNvSpPr>
            <a:spLocks noGrp="1"/>
          </p:cNvSpPr>
          <p:nvPr>
            <p:ph type="body" sz="quarter" idx="19"/>
          </p:nvPr>
        </p:nvSpPr>
        <p:spPr>
          <a:xfrm>
            <a:off x="545321" y="1953431"/>
            <a:ext cx="2898813" cy="2444778"/>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 name="Marcador de gráfico 3"/>
          <p:cNvSpPr>
            <a:spLocks noGrp="1"/>
          </p:cNvSpPr>
          <p:nvPr>
            <p:ph type="chart" sz="quarter" idx="20"/>
          </p:nvPr>
        </p:nvSpPr>
        <p:spPr>
          <a:xfrm>
            <a:off x="3804629" y="1954213"/>
            <a:ext cx="4554575" cy="2443996"/>
          </a:xfrm>
        </p:spPr>
        <p:txBody>
          <a:bodyPr/>
          <a:lstStyle/>
          <a:p>
            <a:endParaRPr lang="es-ES"/>
          </a:p>
        </p:txBody>
      </p:sp>
      <p:sp>
        <p:nvSpPr>
          <p:cNvPr id="21" name="Marcador de texto 3"/>
          <p:cNvSpPr>
            <a:spLocks noGrp="1"/>
          </p:cNvSpPr>
          <p:nvPr>
            <p:ph type="body" sz="quarter" idx="21" hasCustomPrompt="1"/>
          </p:nvPr>
        </p:nvSpPr>
        <p:spPr>
          <a:xfrm>
            <a:off x="545321" y="1551637"/>
            <a:ext cx="2898813" cy="277960"/>
          </a:xfrm>
        </p:spPr>
        <p:txBody>
          <a:bodyPr>
            <a:noAutofit/>
          </a:bodyPr>
          <a:lstStyle>
            <a:lvl1pPr marL="0" indent="0" algn="l">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Título</a:t>
            </a:r>
          </a:p>
        </p:txBody>
      </p:sp>
      <p:sp>
        <p:nvSpPr>
          <p:cNvPr id="14"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Gráficas</a:t>
            </a:r>
            <a:endParaRPr lang="es-ES" dirty="0"/>
          </a:p>
        </p:txBody>
      </p:sp>
    </p:spTree>
    <p:extLst>
      <p:ext uri="{BB962C8B-B14F-4D97-AF65-F5344CB8AC3E}">
        <p14:creationId xmlns:p14="http://schemas.microsoft.com/office/powerpoint/2010/main" val="12812775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clusio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705671"/>
            <a:ext cx="3602559" cy="249844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pic>
        <p:nvPicPr>
          <p:cNvPr id="9" name="Imagen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275101" y="1698495"/>
            <a:ext cx="556198" cy="524077"/>
          </a:xfrm>
          <a:prstGeom prst="rect">
            <a:avLst/>
          </a:prstGeom>
        </p:spPr>
      </p:pic>
      <p:sp>
        <p:nvSpPr>
          <p:cNvPr id="23" name="Marcador de texto 3"/>
          <p:cNvSpPr>
            <a:spLocks noGrp="1"/>
          </p:cNvSpPr>
          <p:nvPr>
            <p:ph type="body" sz="quarter" idx="19"/>
          </p:nvPr>
        </p:nvSpPr>
        <p:spPr>
          <a:xfrm>
            <a:off x="4520428" y="2403587"/>
            <a:ext cx="4166372" cy="1800529"/>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6"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Conclusiones</a:t>
            </a:r>
            <a:endParaRPr lang="es-ES" dirty="0"/>
          </a:p>
        </p:txBody>
      </p:sp>
    </p:spTree>
    <p:extLst>
      <p:ext uri="{BB962C8B-B14F-4D97-AF65-F5344CB8AC3E}">
        <p14:creationId xmlns:p14="http://schemas.microsoft.com/office/powerpoint/2010/main" val="34722801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cias">
    <p:spTree>
      <p:nvGrpSpPr>
        <p:cNvPr id="1" name=""/>
        <p:cNvGrpSpPr/>
        <p:nvPr/>
      </p:nvGrpSpPr>
      <p:grpSpPr>
        <a:xfrm>
          <a:off x="0" y="0"/>
          <a:ext cx="0" cy="0"/>
          <a:chOff x="0" y="0"/>
          <a:chExt cx="0" cy="0"/>
        </a:xfrm>
      </p:grpSpPr>
      <p:sp>
        <p:nvSpPr>
          <p:cNvPr id="6" name="Título 1"/>
          <p:cNvSpPr>
            <a:spLocks noGrp="1"/>
          </p:cNvSpPr>
          <p:nvPr>
            <p:ph type="title" hasCustomPrompt="1"/>
          </p:nvPr>
        </p:nvSpPr>
        <p:spPr>
          <a:xfrm>
            <a:off x="3383108" y="2872770"/>
            <a:ext cx="2396618" cy="420840"/>
          </a:xfrm>
          <a:noFill/>
        </p:spPr>
        <p:txBody>
          <a:bodyPr>
            <a:normAutofit/>
          </a:bodyPr>
          <a:lstStyle>
            <a:lvl1pPr algn="ctr">
              <a:defRPr sz="2800" b="0" i="0" baseline="0">
                <a:solidFill>
                  <a:schemeClr val="tx1">
                    <a:lumMod val="50000"/>
                  </a:schemeClr>
                </a:solidFill>
                <a:latin typeface="Myriad Pro Light"/>
                <a:cs typeface="Myriad Pro"/>
              </a:defRPr>
            </a:lvl1pPr>
          </a:lstStyle>
          <a:p>
            <a:r>
              <a:rPr lang="es-ES_tradnl" dirty="0" smtClean="0"/>
              <a:t>Gracias</a:t>
            </a:r>
            <a:endParaRPr lang="es-ES" dirty="0"/>
          </a:p>
        </p:txBody>
      </p:sp>
      <p:cxnSp>
        <p:nvCxnSpPr>
          <p:cNvPr id="11" name="Conector recto 10"/>
          <p:cNvCxnSpPr/>
          <p:nvPr userDrawn="1"/>
        </p:nvCxnSpPr>
        <p:spPr>
          <a:xfrm>
            <a:off x="2231513" y="2567281"/>
            <a:ext cx="4642407"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7" name="Marcador de texto 3"/>
          <p:cNvSpPr>
            <a:spLocks noGrp="1"/>
          </p:cNvSpPr>
          <p:nvPr>
            <p:ph type="body" sz="quarter" idx="19" hasCustomPrompt="1"/>
          </p:nvPr>
        </p:nvSpPr>
        <p:spPr>
          <a:xfrm>
            <a:off x="1380163" y="4357589"/>
            <a:ext cx="6386888" cy="272181"/>
          </a:xfrm>
        </p:spPr>
        <p:txBody>
          <a:bodyPr>
            <a:noAutofit/>
          </a:bodyPr>
          <a:lstStyle>
            <a:lvl1pPr marL="0" indent="0" algn="ctr">
              <a:buFontTx/>
              <a:buNone/>
              <a:defRPr sz="8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Créditos</a:t>
            </a:r>
          </a:p>
        </p:txBody>
      </p:sp>
      <p:sp>
        <p:nvSpPr>
          <p:cNvPr id="9" name="Título 1"/>
          <p:cNvSpPr txBox="1">
            <a:spLocks/>
          </p:cNvSpPr>
          <p:nvPr userDrawn="1"/>
        </p:nvSpPr>
        <p:spPr>
          <a:xfrm>
            <a:off x="2231512" y="1354667"/>
            <a:ext cx="4642407" cy="1138296"/>
          </a:xfrm>
          <a:prstGeom prst="rect">
            <a:avLst/>
          </a:prstGeom>
        </p:spPr>
        <p:txBody>
          <a:bodyPr vert="horz" lIns="91440" tIns="45720" rIns="91440" bIns="45720" rtlCol="0" anchor="t">
            <a:normAutofit fontScale="85000" lnSpcReduction="10000"/>
          </a:bodyPr>
          <a:lstStyle>
            <a:lvl1pPr algn="l" defTabSz="457200" rtl="0" eaLnBrk="1" latinLnBrk="0" hangingPunct="1">
              <a:spcBef>
                <a:spcPct val="0"/>
              </a:spcBef>
              <a:buNone/>
              <a:defRPr sz="3200" b="0" i="0" kern="1200" cap="none">
                <a:solidFill>
                  <a:schemeClr val="tx1">
                    <a:lumMod val="50000"/>
                  </a:schemeClr>
                </a:solidFill>
                <a:latin typeface="Myriad Pro Light"/>
                <a:ea typeface="+mj-ea"/>
                <a:cs typeface="Myriad Pro"/>
              </a:defRPr>
            </a:lvl1pPr>
          </a:lstStyle>
          <a:p>
            <a:r>
              <a:rPr lang="es-ES_tradnl" dirty="0" smtClean="0"/>
              <a:t>Curso Virtual de Leucemia Linfoblástica Aguda</a:t>
            </a:r>
            <a:endParaRPr lang="es-ES" dirty="0"/>
          </a:p>
        </p:txBody>
      </p:sp>
    </p:spTree>
    <p:extLst>
      <p:ext uri="{BB962C8B-B14F-4D97-AF65-F5344CB8AC3E}">
        <p14:creationId xmlns:p14="http://schemas.microsoft.com/office/powerpoint/2010/main" val="3545028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456621"/>
            <a:ext cx="3941410"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texto 2"/>
          <p:cNvSpPr>
            <a:spLocks noGrp="1"/>
          </p:cNvSpPr>
          <p:nvPr>
            <p:ph type="body" idx="1"/>
          </p:nvPr>
        </p:nvSpPr>
        <p:spPr>
          <a:xfrm>
            <a:off x="397757" y="2403575"/>
            <a:ext cx="3941410" cy="1872091"/>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smtClean="0"/>
              <a:t>Haga clic para modificar el estilo de texto del patrón</a:t>
            </a:r>
          </a:p>
        </p:txBody>
      </p:sp>
    </p:spTree>
    <p:extLst>
      <p:ext uri="{BB962C8B-B14F-4D97-AF65-F5344CB8AC3E}">
        <p14:creationId xmlns:p14="http://schemas.microsoft.com/office/powerpoint/2010/main" val="382399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081670"/>
            <a:ext cx="3412243"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texto 2"/>
          <p:cNvSpPr>
            <a:spLocks noGrp="1"/>
          </p:cNvSpPr>
          <p:nvPr>
            <p:ph type="body" idx="1"/>
          </p:nvPr>
        </p:nvSpPr>
        <p:spPr>
          <a:xfrm>
            <a:off x="397757" y="2128763"/>
            <a:ext cx="3412243" cy="2146904"/>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smtClean="0"/>
              <a:t>Haga clic para modificar el estilo de texto del patrón</a:t>
            </a:r>
          </a:p>
        </p:txBody>
      </p:sp>
    </p:spTree>
    <p:extLst>
      <p:ext uri="{BB962C8B-B14F-4D97-AF65-F5344CB8AC3E}">
        <p14:creationId xmlns:p14="http://schemas.microsoft.com/office/powerpoint/2010/main" val="8549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Imagen con título 2">
    <p:spTree>
      <p:nvGrpSpPr>
        <p:cNvPr id="1" name=""/>
        <p:cNvGrpSpPr/>
        <p:nvPr/>
      </p:nvGrpSpPr>
      <p:grpSpPr>
        <a:xfrm>
          <a:off x="0" y="0"/>
          <a:ext cx="0" cy="0"/>
          <a:chOff x="0" y="0"/>
          <a:chExt cx="0" cy="0"/>
        </a:xfrm>
      </p:grpSpPr>
      <p:sp>
        <p:nvSpPr>
          <p:cNvPr id="2" name="Título 1"/>
          <p:cNvSpPr>
            <a:spLocks noGrp="1"/>
          </p:cNvSpPr>
          <p:nvPr>
            <p:ph type="title"/>
          </p:nvPr>
        </p:nvSpPr>
        <p:spPr>
          <a:xfrm>
            <a:off x="1792288" y="3517170"/>
            <a:ext cx="5486400" cy="425054"/>
          </a:xfrm>
        </p:spPr>
        <p:txBody>
          <a:bodyPr anchor="b"/>
          <a:lstStyle>
            <a:lvl1pPr algn="l">
              <a:defRPr sz="2000" b="0" i="0">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posición de imagen 2"/>
          <p:cNvSpPr>
            <a:spLocks noGrp="1"/>
          </p:cNvSpPr>
          <p:nvPr>
            <p:ph type="pic" idx="1" hasCustomPrompt="1"/>
          </p:nvPr>
        </p:nvSpPr>
        <p:spPr>
          <a:xfrm>
            <a:off x="1792288" y="459580"/>
            <a:ext cx="5486400" cy="2746757"/>
          </a:xfrm>
        </p:spPr>
        <p:txBody>
          <a:bodyPr>
            <a:normAutofit/>
          </a:bodyPr>
          <a:lstStyle>
            <a:lvl1pPr marL="0" indent="0">
              <a:buNone/>
              <a:defRPr sz="1200" b="0" i="0">
                <a:solidFill>
                  <a:srgbClr val="7D8287"/>
                </a:solidFill>
                <a:latin typeface="Myriad Pro"/>
                <a:cs typeface="Myriad Pro"/>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dirty="0" smtClean="0"/>
              <a:t>Insertar imagen aquí, o multimedia</a:t>
            </a:r>
            <a:endParaRPr lang="es-ES" dirty="0"/>
          </a:p>
        </p:txBody>
      </p:sp>
      <p:sp>
        <p:nvSpPr>
          <p:cNvPr id="4" name="Marcador de texto 3"/>
          <p:cNvSpPr>
            <a:spLocks noGrp="1"/>
          </p:cNvSpPr>
          <p:nvPr>
            <p:ph type="body" sz="half" idx="2"/>
          </p:nvPr>
        </p:nvSpPr>
        <p:spPr>
          <a:xfrm>
            <a:off x="1792288" y="4025503"/>
            <a:ext cx="5486400" cy="603647"/>
          </a:xfrm>
        </p:spPr>
        <p:txBody>
          <a:bodyPr>
            <a:normAutofit/>
          </a:bodyPr>
          <a:lstStyle>
            <a:lvl1pPr marL="0" indent="0">
              <a:buNone/>
              <a:defRPr sz="1200" b="0" i="0">
                <a:solidFill>
                  <a:schemeClr val="tx1">
                    <a:lumMod val="50000"/>
                  </a:schemeClr>
                </a:solidFill>
                <a:latin typeface="Myriad Pro"/>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Haga clic para modificar el estilo de texto del patrón</a:t>
            </a:r>
          </a:p>
        </p:txBody>
      </p:sp>
      <p:cxnSp>
        <p:nvCxnSpPr>
          <p:cNvPr id="8" name="Conector recto 7"/>
          <p:cNvCxnSpPr/>
          <p:nvPr userDrawn="1"/>
        </p:nvCxnSpPr>
        <p:spPr>
          <a:xfrm>
            <a:off x="1672482" y="3365962"/>
            <a:ext cx="5746120"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5819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idos">
    <p:spTree>
      <p:nvGrpSpPr>
        <p:cNvPr id="1" name=""/>
        <p:cNvGrpSpPr/>
        <p:nvPr/>
      </p:nvGrpSpPr>
      <p:grpSpPr>
        <a:xfrm>
          <a:off x="0" y="0"/>
          <a:ext cx="0" cy="0"/>
          <a:chOff x="0" y="0"/>
          <a:chExt cx="0" cy="0"/>
        </a:xfrm>
      </p:grpSpPr>
      <p:sp>
        <p:nvSpPr>
          <p:cNvPr id="20"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Contenidos</a:t>
            </a:r>
            <a:endParaRPr lang="es-ES" dirty="0"/>
          </a:p>
        </p:txBody>
      </p:sp>
      <p:sp>
        <p:nvSpPr>
          <p:cNvPr id="58" name="Marcador de contenido 2"/>
          <p:cNvSpPr>
            <a:spLocks noGrp="1"/>
          </p:cNvSpPr>
          <p:nvPr>
            <p:ph sz="half" idx="1" hasCustomPrompt="1"/>
          </p:nvPr>
        </p:nvSpPr>
        <p:spPr>
          <a:xfrm>
            <a:off x="2743644"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4" name="Marcador de texto 3"/>
          <p:cNvSpPr>
            <a:spLocks noGrp="1"/>
          </p:cNvSpPr>
          <p:nvPr>
            <p:ph type="body" sz="quarter" idx="17"/>
          </p:nvPr>
        </p:nvSpPr>
        <p:spPr>
          <a:xfrm>
            <a:off x="741740"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4" name="Marcador de texto 3"/>
          <p:cNvSpPr>
            <a:spLocks noGrp="1"/>
          </p:cNvSpPr>
          <p:nvPr>
            <p:ph type="body" sz="half" idx="2" hasCustomPrompt="1"/>
          </p:nvPr>
        </p:nvSpPr>
        <p:spPr>
          <a:xfrm>
            <a:off x="312928"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15" name="Marcador de contenido 2"/>
          <p:cNvSpPr>
            <a:spLocks noGrp="1"/>
          </p:cNvSpPr>
          <p:nvPr>
            <p:ph sz="half" idx="18" hasCustomPrompt="1"/>
          </p:nvPr>
        </p:nvSpPr>
        <p:spPr>
          <a:xfrm>
            <a:off x="7079426"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contenido 2"/>
          <p:cNvSpPr>
            <a:spLocks noGrp="1"/>
          </p:cNvSpPr>
          <p:nvPr>
            <p:ph sz="half" idx="21" hasCustomPrompt="1"/>
          </p:nvPr>
        </p:nvSpPr>
        <p:spPr>
          <a:xfrm>
            <a:off x="2743644"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Marcador de contenido 2"/>
          <p:cNvSpPr>
            <a:spLocks noGrp="1"/>
          </p:cNvSpPr>
          <p:nvPr>
            <p:ph sz="half" idx="24" hasCustomPrompt="1"/>
          </p:nvPr>
        </p:nvSpPr>
        <p:spPr>
          <a:xfrm>
            <a:off x="7079426"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5" name="Marcador de texto 3"/>
          <p:cNvSpPr>
            <a:spLocks noGrp="1"/>
          </p:cNvSpPr>
          <p:nvPr>
            <p:ph type="body" sz="quarter" idx="25"/>
          </p:nvPr>
        </p:nvSpPr>
        <p:spPr>
          <a:xfrm>
            <a:off x="5066796"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6" name="Marcador de texto 3"/>
          <p:cNvSpPr>
            <a:spLocks noGrp="1"/>
          </p:cNvSpPr>
          <p:nvPr>
            <p:ph type="body" sz="half" idx="26" hasCustomPrompt="1"/>
          </p:nvPr>
        </p:nvSpPr>
        <p:spPr>
          <a:xfrm>
            <a:off x="4637984"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7" name="Marcador de texto 3"/>
          <p:cNvSpPr>
            <a:spLocks noGrp="1"/>
          </p:cNvSpPr>
          <p:nvPr>
            <p:ph type="body" sz="quarter" idx="27"/>
          </p:nvPr>
        </p:nvSpPr>
        <p:spPr>
          <a:xfrm>
            <a:off x="741740"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8" name="Marcador de texto 3"/>
          <p:cNvSpPr>
            <a:spLocks noGrp="1"/>
          </p:cNvSpPr>
          <p:nvPr>
            <p:ph type="body" sz="half" idx="28" hasCustomPrompt="1"/>
          </p:nvPr>
        </p:nvSpPr>
        <p:spPr>
          <a:xfrm>
            <a:off x="312928"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9" name="Marcador de texto 3"/>
          <p:cNvSpPr>
            <a:spLocks noGrp="1"/>
          </p:cNvSpPr>
          <p:nvPr>
            <p:ph type="body" sz="quarter" idx="29"/>
          </p:nvPr>
        </p:nvSpPr>
        <p:spPr>
          <a:xfrm>
            <a:off x="5066796"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0" name="Marcador de texto 3"/>
          <p:cNvSpPr>
            <a:spLocks noGrp="1"/>
          </p:cNvSpPr>
          <p:nvPr>
            <p:ph type="body" sz="half" idx="30" hasCustomPrompt="1"/>
          </p:nvPr>
        </p:nvSpPr>
        <p:spPr>
          <a:xfrm>
            <a:off x="4637984"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Tree>
    <p:extLst>
      <p:ext uri="{BB962C8B-B14F-4D97-AF65-F5344CB8AC3E}">
        <p14:creationId xmlns:p14="http://schemas.microsoft.com/office/powerpoint/2010/main" val="2432553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idos 2">
    <p:spTree>
      <p:nvGrpSpPr>
        <p:cNvPr id="1" name=""/>
        <p:cNvGrpSpPr/>
        <p:nvPr/>
      </p:nvGrpSpPr>
      <p:grpSpPr>
        <a:xfrm>
          <a:off x="0" y="0"/>
          <a:ext cx="0" cy="0"/>
          <a:chOff x="0" y="0"/>
          <a:chExt cx="0" cy="0"/>
        </a:xfrm>
      </p:grpSpPr>
      <p:sp>
        <p:nvSpPr>
          <p:cNvPr id="23" name="Marcador de contenido 2"/>
          <p:cNvSpPr>
            <a:spLocks noGrp="1"/>
          </p:cNvSpPr>
          <p:nvPr>
            <p:ph sz="half" idx="1" hasCustomPrompt="1"/>
          </p:nvPr>
        </p:nvSpPr>
        <p:spPr>
          <a:xfrm>
            <a:off x="40392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4" name="Marcador de texto 3"/>
          <p:cNvSpPr>
            <a:spLocks noGrp="1"/>
          </p:cNvSpPr>
          <p:nvPr>
            <p:ph type="body" sz="quarter" idx="17"/>
          </p:nvPr>
        </p:nvSpPr>
        <p:spPr>
          <a:xfrm>
            <a:off x="40392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5" name="Marcador de texto 3"/>
          <p:cNvSpPr>
            <a:spLocks noGrp="1"/>
          </p:cNvSpPr>
          <p:nvPr>
            <p:ph type="body" sz="half" idx="2" hasCustomPrompt="1"/>
          </p:nvPr>
        </p:nvSpPr>
        <p:spPr>
          <a:xfrm>
            <a:off x="118418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6" name="Marcador de contenido 2"/>
          <p:cNvSpPr>
            <a:spLocks noGrp="1"/>
          </p:cNvSpPr>
          <p:nvPr>
            <p:ph sz="half" idx="18" hasCustomPrompt="1"/>
          </p:nvPr>
        </p:nvSpPr>
        <p:spPr>
          <a:xfrm>
            <a:off x="25852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9" name="Marcador de contenido 2"/>
          <p:cNvSpPr>
            <a:spLocks noGrp="1"/>
          </p:cNvSpPr>
          <p:nvPr>
            <p:ph sz="half" idx="21" hasCustomPrompt="1"/>
          </p:nvPr>
        </p:nvSpPr>
        <p:spPr>
          <a:xfrm>
            <a:off x="475745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39" name="Marcador de contenido 2"/>
          <p:cNvSpPr>
            <a:spLocks noGrp="1"/>
          </p:cNvSpPr>
          <p:nvPr>
            <p:ph sz="half" idx="24" hasCustomPrompt="1"/>
          </p:nvPr>
        </p:nvSpPr>
        <p:spPr>
          <a:xfrm>
            <a:off x="68816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Contenidos</a:t>
            </a:r>
            <a:endParaRPr lang="es-ES" dirty="0"/>
          </a:p>
        </p:txBody>
      </p:sp>
      <p:sp>
        <p:nvSpPr>
          <p:cNvPr id="34" name="Marcador de texto 3"/>
          <p:cNvSpPr>
            <a:spLocks noGrp="1"/>
          </p:cNvSpPr>
          <p:nvPr>
            <p:ph type="body" sz="quarter" idx="25"/>
          </p:nvPr>
        </p:nvSpPr>
        <p:spPr>
          <a:xfrm>
            <a:off x="2590800"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5" name="Marcador de texto 3"/>
          <p:cNvSpPr>
            <a:spLocks noGrp="1"/>
          </p:cNvSpPr>
          <p:nvPr>
            <p:ph type="body" sz="half" idx="26" hasCustomPrompt="1"/>
          </p:nvPr>
        </p:nvSpPr>
        <p:spPr>
          <a:xfrm>
            <a:off x="3371058"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37" name="Marcador de texto 3"/>
          <p:cNvSpPr>
            <a:spLocks noGrp="1"/>
          </p:cNvSpPr>
          <p:nvPr>
            <p:ph type="body" sz="quarter" idx="27"/>
          </p:nvPr>
        </p:nvSpPr>
        <p:spPr>
          <a:xfrm>
            <a:off x="475745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2" name="Marcador de texto 3"/>
          <p:cNvSpPr>
            <a:spLocks noGrp="1"/>
          </p:cNvSpPr>
          <p:nvPr>
            <p:ph type="body" sz="half" idx="28" hasCustomPrompt="1"/>
          </p:nvPr>
        </p:nvSpPr>
        <p:spPr>
          <a:xfrm>
            <a:off x="553771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43" name="Marcador de texto 3"/>
          <p:cNvSpPr>
            <a:spLocks noGrp="1"/>
          </p:cNvSpPr>
          <p:nvPr>
            <p:ph type="body" sz="quarter" idx="29"/>
          </p:nvPr>
        </p:nvSpPr>
        <p:spPr>
          <a:xfrm>
            <a:off x="6881611"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4" name="Marcador de texto 3"/>
          <p:cNvSpPr>
            <a:spLocks noGrp="1"/>
          </p:cNvSpPr>
          <p:nvPr>
            <p:ph type="body" sz="half" idx="30" hasCustomPrompt="1"/>
          </p:nvPr>
        </p:nvSpPr>
        <p:spPr>
          <a:xfrm>
            <a:off x="7661869"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Tree>
    <p:extLst>
      <p:ext uri="{BB962C8B-B14F-4D97-AF65-F5344CB8AC3E}">
        <p14:creationId xmlns:p14="http://schemas.microsoft.com/office/powerpoint/2010/main" val="2489310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una columna izquierd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6184784"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texto 3"/>
          <p:cNvSpPr>
            <a:spLocks noGrp="1"/>
          </p:cNvSpPr>
          <p:nvPr>
            <p:ph type="body" sz="quarter" idx="18"/>
          </p:nvPr>
        </p:nvSpPr>
        <p:spPr>
          <a:xfrm>
            <a:off x="399797"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una columna</a:t>
            </a:r>
            <a:endParaRPr lang="es-ES" dirty="0"/>
          </a:p>
        </p:txBody>
      </p:sp>
    </p:spTree>
    <p:extLst>
      <p:ext uri="{BB962C8B-B14F-4D97-AF65-F5344CB8AC3E}">
        <p14:creationId xmlns:p14="http://schemas.microsoft.com/office/powerpoint/2010/main" val="2044139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una columna derech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457200"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7" name="Marcador de texto 3"/>
          <p:cNvSpPr>
            <a:spLocks noGrp="1"/>
          </p:cNvSpPr>
          <p:nvPr>
            <p:ph type="body" sz="quarter" idx="18"/>
          </p:nvPr>
        </p:nvSpPr>
        <p:spPr>
          <a:xfrm>
            <a:off x="3167250"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8"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una columna</a:t>
            </a:r>
            <a:endParaRPr lang="es-ES" dirty="0"/>
          </a:p>
        </p:txBody>
      </p:sp>
    </p:spTree>
    <p:extLst>
      <p:ext uri="{BB962C8B-B14F-4D97-AF65-F5344CB8AC3E}">
        <p14:creationId xmlns:p14="http://schemas.microsoft.com/office/powerpoint/2010/main" val="716627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o dos columnas izquierda 2">
    <p:spTree>
      <p:nvGrpSpPr>
        <p:cNvPr id="1" name=""/>
        <p:cNvGrpSpPr/>
        <p:nvPr/>
      </p:nvGrpSpPr>
      <p:grpSpPr>
        <a:xfrm>
          <a:off x="0" y="0"/>
          <a:ext cx="0" cy="0"/>
          <a:chOff x="0" y="0"/>
          <a:chExt cx="0" cy="0"/>
        </a:xfrm>
      </p:grpSpPr>
      <p:sp>
        <p:nvSpPr>
          <p:cNvPr id="15" name="Marcador de contenido 2"/>
          <p:cNvSpPr>
            <a:spLocks noGrp="1"/>
          </p:cNvSpPr>
          <p:nvPr>
            <p:ph sz="half" idx="14" hasCustomPrompt="1"/>
          </p:nvPr>
        </p:nvSpPr>
        <p:spPr>
          <a:xfrm>
            <a:off x="6184784"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texto 3"/>
          <p:cNvSpPr>
            <a:spLocks noGrp="1"/>
          </p:cNvSpPr>
          <p:nvPr>
            <p:ph type="body" sz="quarter" idx="18" hasCustomPrompt="1"/>
          </p:nvPr>
        </p:nvSpPr>
        <p:spPr>
          <a:xfrm>
            <a:off x="399797"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texto del patrón</a:t>
            </a:r>
          </a:p>
        </p:txBody>
      </p:sp>
      <p:sp>
        <p:nvSpPr>
          <p:cNvPr id="13"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dos columnas</a:t>
            </a:r>
            <a:endParaRPr lang="es-ES" dirty="0"/>
          </a:p>
        </p:txBody>
      </p:sp>
    </p:spTree>
    <p:extLst>
      <p:ext uri="{BB962C8B-B14F-4D97-AF65-F5344CB8AC3E}">
        <p14:creationId xmlns:p14="http://schemas.microsoft.com/office/powerpoint/2010/main" val="3862177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38739"/>
            <a:ext cx="8229600" cy="549659"/>
          </a:xfrm>
          <a:prstGeom prst="rect">
            <a:avLst/>
          </a:prstGeom>
        </p:spPr>
        <p:txBody>
          <a:bodyPr vert="horz" lIns="91440" tIns="45720" rIns="91440" bIns="45720" rtlCol="0" anchor="ctr">
            <a:normAutofit/>
          </a:bodyPr>
          <a:lstStyle/>
          <a:p>
            <a:r>
              <a:rPr lang="es-ES_tradnl" dirty="0" smtClean="0"/>
              <a:t>Clic para editar título</a:t>
            </a:r>
            <a:endParaRPr lang="es-ES" dirty="0"/>
          </a:p>
        </p:txBody>
      </p:sp>
      <p:sp>
        <p:nvSpPr>
          <p:cNvPr id="3" name="Marcador de texto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s-ES_tradnl" dirty="0" smtClean="0"/>
              <a:t>Haga clic para modificar el estilo de texto del patrón</a:t>
            </a:r>
            <a:endParaRPr lang="es-ES" dirty="0"/>
          </a:p>
        </p:txBody>
      </p:sp>
      <p:sp>
        <p:nvSpPr>
          <p:cNvPr id="4" name="Marcador de fecha 3"/>
          <p:cNvSpPr>
            <a:spLocks noGrp="1"/>
          </p:cNvSpPr>
          <p:nvPr>
            <p:ph type="dt" sz="half" idx="2"/>
          </p:nvPr>
        </p:nvSpPr>
        <p:spPr>
          <a:xfrm>
            <a:off x="5099173" y="4767263"/>
            <a:ext cx="874970" cy="273844"/>
          </a:xfrm>
          <a:prstGeom prst="rect">
            <a:avLst/>
          </a:prstGeom>
        </p:spPr>
        <p:txBody>
          <a:bodyPr vert="horz" lIns="91440" tIns="45720" rIns="91440" bIns="45720" rtlCol="0" anchor="ctr"/>
          <a:lstStyle>
            <a:lvl1pPr algn="l">
              <a:defRPr sz="800" b="0" i="0">
                <a:solidFill>
                  <a:schemeClr val="tx1">
                    <a:lumMod val="50000"/>
                  </a:schemeClr>
                </a:solidFill>
                <a:latin typeface="Myriad Pro Light"/>
                <a:cs typeface="Myriad Pro"/>
              </a:defRPr>
            </a:lvl1pPr>
          </a:lstStyle>
          <a:p>
            <a:fld id="{C0A736C3-0857-B64D-A6DE-8D30659CE39B}" type="datetimeFigureOut">
              <a:rPr lang="es-ES" smtClean="0"/>
              <a:pPr/>
              <a:t>01/10/2019</a:t>
            </a:fld>
            <a:endParaRPr lang="es-ES"/>
          </a:p>
        </p:txBody>
      </p:sp>
      <p:sp>
        <p:nvSpPr>
          <p:cNvPr id="5" name="Marcador de pie de página 4"/>
          <p:cNvSpPr>
            <a:spLocks noGrp="1"/>
          </p:cNvSpPr>
          <p:nvPr>
            <p:ph type="ftr" sz="quarter" idx="3"/>
          </p:nvPr>
        </p:nvSpPr>
        <p:spPr>
          <a:xfrm>
            <a:off x="6185515" y="4767263"/>
            <a:ext cx="1666090" cy="273844"/>
          </a:xfrm>
          <a:prstGeom prst="rect">
            <a:avLst/>
          </a:prstGeom>
        </p:spPr>
        <p:txBody>
          <a:bodyPr vert="horz" lIns="91440" tIns="45720" rIns="91440" bIns="45720" rtlCol="0" anchor="ctr"/>
          <a:lstStyle>
            <a:lvl1pPr algn="ctr">
              <a:defRPr sz="800" b="0" i="0">
                <a:solidFill>
                  <a:schemeClr val="tx1">
                    <a:lumMod val="50000"/>
                  </a:schemeClr>
                </a:solidFill>
                <a:latin typeface="Myriad Pro Light"/>
                <a:cs typeface="Myriad Pro"/>
              </a:defRPr>
            </a:lvl1pPr>
          </a:lstStyle>
          <a:p>
            <a:endParaRPr lang="es-ES" dirty="0"/>
          </a:p>
        </p:txBody>
      </p:sp>
      <p:sp>
        <p:nvSpPr>
          <p:cNvPr id="6" name="Marcador de número de diapositiva 5"/>
          <p:cNvSpPr>
            <a:spLocks noGrp="1"/>
          </p:cNvSpPr>
          <p:nvPr>
            <p:ph type="sldNum" sz="quarter" idx="4"/>
          </p:nvPr>
        </p:nvSpPr>
        <p:spPr>
          <a:xfrm>
            <a:off x="8040760" y="4767263"/>
            <a:ext cx="646040" cy="273844"/>
          </a:xfrm>
          <a:prstGeom prst="rect">
            <a:avLst/>
          </a:prstGeom>
        </p:spPr>
        <p:txBody>
          <a:bodyPr vert="horz" lIns="91440" tIns="45720" rIns="91440" bIns="45720" rtlCol="0" anchor="ctr"/>
          <a:lstStyle>
            <a:lvl1pPr algn="r">
              <a:defRPr sz="800" b="0" i="0">
                <a:solidFill>
                  <a:schemeClr val="tx1">
                    <a:lumMod val="50000"/>
                  </a:schemeClr>
                </a:solidFill>
                <a:latin typeface="Myriad Pro Light"/>
                <a:cs typeface="Myriad Pro"/>
              </a:defRPr>
            </a:lvl1pPr>
          </a:lstStyle>
          <a:p>
            <a:fld id="{E1AA2B2B-0D4B-A947-9CD7-A5D60418FEC0}" type="slidenum">
              <a:rPr lang="es-ES" smtClean="0"/>
              <a:pPr/>
              <a:t>‹Nº›</a:t>
            </a:fld>
            <a:endParaRPr lang="es-ES"/>
          </a:p>
        </p:txBody>
      </p:sp>
      <p:sp>
        <p:nvSpPr>
          <p:cNvPr id="7" name="Rectángulo 6"/>
          <p:cNvSpPr/>
          <p:nvPr userDrawn="1"/>
        </p:nvSpPr>
        <p:spPr>
          <a:xfrm>
            <a:off x="0" y="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8" name="Rectángulo 7"/>
          <p:cNvSpPr/>
          <p:nvPr userDrawn="1"/>
        </p:nvSpPr>
        <p:spPr>
          <a:xfrm>
            <a:off x="0" y="506287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9" name="Rectángulo 8"/>
          <p:cNvSpPr/>
          <p:nvPr userDrawn="1"/>
        </p:nvSpPr>
        <p:spPr>
          <a:xfrm rot="5400000">
            <a:off x="-2531435"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0" name="Rectángulo 9"/>
          <p:cNvSpPr/>
          <p:nvPr userDrawn="1"/>
        </p:nvSpPr>
        <p:spPr>
          <a:xfrm rot="5400000">
            <a:off x="6537051"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3" name="Rectángulo 12"/>
          <p:cNvSpPr/>
          <p:nvPr userDrawn="1"/>
        </p:nvSpPr>
        <p:spPr>
          <a:xfrm>
            <a:off x="80630" y="4685122"/>
            <a:ext cx="8987856" cy="377748"/>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6433293" y="4692537"/>
            <a:ext cx="2253507" cy="348570"/>
          </a:xfrm>
          <a:prstGeom prst="rect">
            <a:avLst/>
          </a:prstGeom>
        </p:spPr>
      </p:pic>
    </p:spTree>
    <p:extLst>
      <p:ext uri="{BB962C8B-B14F-4D97-AF65-F5344CB8AC3E}">
        <p14:creationId xmlns:p14="http://schemas.microsoft.com/office/powerpoint/2010/main" val="48650438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25" r:id="rId3"/>
    <p:sldLayoutId id="2147483703" r:id="rId4"/>
    <p:sldLayoutId id="2147483684" r:id="rId5"/>
    <p:sldLayoutId id="2147483704" r:id="rId6"/>
    <p:sldLayoutId id="2147483720" r:id="rId7"/>
    <p:sldLayoutId id="2147483721" r:id="rId8"/>
    <p:sldLayoutId id="2147483722" r:id="rId9"/>
    <p:sldLayoutId id="2147483723" r:id="rId10"/>
    <p:sldLayoutId id="2147483724" r:id="rId11"/>
    <p:sldLayoutId id="2147483667" r:id="rId12"/>
    <p:sldLayoutId id="2147483670" r:id="rId13"/>
    <p:sldLayoutId id="2147483685" r:id="rId14"/>
    <p:sldLayoutId id="2147483687" r:id="rId15"/>
    <p:sldLayoutId id="2147483688" r:id="rId16"/>
    <p:sldLayoutId id="2147483715" r:id="rId17"/>
    <p:sldLayoutId id="2147483677" r:id="rId18"/>
  </p:sldLayoutIdLst>
  <p:txStyles>
    <p:titleStyle>
      <a:lvl1pPr algn="l" defTabSz="457200" rtl="0" eaLnBrk="1" latinLnBrk="0" hangingPunct="1">
        <a:spcBef>
          <a:spcPct val="0"/>
        </a:spcBef>
        <a:buNone/>
        <a:defRPr sz="3200" b="0" i="0" kern="1200">
          <a:solidFill>
            <a:schemeClr val="tx1">
              <a:lumMod val="50000"/>
            </a:schemeClr>
          </a:solidFill>
          <a:latin typeface="Myriad Pro Light"/>
          <a:ea typeface="+mj-ea"/>
          <a:cs typeface="Myriad Pro"/>
        </a:defRPr>
      </a:lvl1pPr>
    </p:titleStyle>
    <p:bodyStyle>
      <a:lvl1pPr marL="0" indent="0" algn="l" defTabSz="457200" rtl="0" eaLnBrk="1" latinLnBrk="0" hangingPunct="1">
        <a:spcBef>
          <a:spcPct val="20000"/>
        </a:spcBef>
        <a:buFontTx/>
        <a:buNone/>
        <a:defRPr sz="1100" b="0" i="0" kern="1200">
          <a:solidFill>
            <a:schemeClr val="tx1">
              <a:lumMod val="75000"/>
            </a:schemeClr>
          </a:solidFill>
          <a:latin typeface="Arial"/>
          <a:ea typeface="+mn-ea"/>
          <a:cs typeface="Helvetica"/>
        </a:defRPr>
      </a:lvl1pPr>
      <a:lvl2pPr marL="457200" indent="0" algn="l" defTabSz="457200" rtl="0" eaLnBrk="1" latinLnBrk="0" hangingPunct="1">
        <a:spcBef>
          <a:spcPct val="20000"/>
        </a:spcBef>
        <a:buFontTx/>
        <a:buNone/>
        <a:defRPr sz="1100" b="0" i="0" kern="1200">
          <a:solidFill>
            <a:srgbClr val="7D8287"/>
          </a:solidFill>
          <a:latin typeface="Helvetica"/>
          <a:ea typeface="+mn-ea"/>
          <a:cs typeface="Helvetica"/>
        </a:defRPr>
      </a:lvl2pPr>
      <a:lvl3pPr marL="914400" indent="0" algn="l" defTabSz="457200" rtl="0" eaLnBrk="1" latinLnBrk="0" hangingPunct="1">
        <a:spcBef>
          <a:spcPct val="20000"/>
        </a:spcBef>
        <a:buFontTx/>
        <a:buNone/>
        <a:defRPr sz="1100" b="0" i="0" kern="1200">
          <a:solidFill>
            <a:srgbClr val="7D8287"/>
          </a:solidFill>
          <a:latin typeface="Helvetica"/>
          <a:ea typeface="+mn-ea"/>
          <a:cs typeface="Helvetica"/>
        </a:defRPr>
      </a:lvl3pPr>
      <a:lvl4pPr marL="1371600" indent="0" algn="l" defTabSz="457200" rtl="0" eaLnBrk="1" latinLnBrk="0" hangingPunct="1">
        <a:spcBef>
          <a:spcPct val="20000"/>
        </a:spcBef>
        <a:buFontTx/>
        <a:buNone/>
        <a:defRPr sz="1100" b="0" i="0" kern="1200">
          <a:solidFill>
            <a:srgbClr val="7D8287"/>
          </a:solidFill>
          <a:latin typeface="Helvetica"/>
          <a:ea typeface="+mn-ea"/>
          <a:cs typeface="Helvetica"/>
        </a:defRPr>
      </a:lvl4pPr>
      <a:lvl5pPr marL="1828800" indent="0" algn="l" defTabSz="457200" rtl="0" eaLnBrk="1" latinLnBrk="0" hangingPunct="1">
        <a:spcBef>
          <a:spcPct val="20000"/>
        </a:spcBef>
        <a:buFontTx/>
        <a:buNone/>
        <a:defRPr sz="1100" b="0" i="0" kern="1200">
          <a:solidFill>
            <a:srgbClr val="7D8287"/>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ítulo 14"/>
          <p:cNvSpPr>
            <a:spLocks noGrp="1"/>
          </p:cNvSpPr>
          <p:nvPr>
            <p:ph type="ctrTitle"/>
          </p:nvPr>
        </p:nvSpPr>
        <p:spPr>
          <a:xfrm>
            <a:off x="685799" y="3216239"/>
            <a:ext cx="8247185" cy="579666"/>
          </a:xfrm>
        </p:spPr>
        <p:txBody>
          <a:bodyPr>
            <a:noAutofit/>
          </a:bodyPr>
          <a:lstStyle/>
          <a:p>
            <a:r>
              <a:rPr lang="es-CO" sz="2000" b="1" dirty="0">
                <a:solidFill>
                  <a:schemeClr val="accent2">
                    <a:lumMod val="75000"/>
                  </a:schemeClr>
                </a:solidFill>
                <a:latin typeface="Arial" panose="020B0604020202020204" pitchFamily="34" charset="0"/>
                <a:cs typeface="Arial" panose="020B0604020202020204" pitchFamily="34" charset="0"/>
              </a:rPr>
              <a:t>Módulo 2. Estudios ambientales : Tipos, elaboración, y control de calidad </a:t>
            </a:r>
            <a:br>
              <a:rPr lang="es-CO" sz="2000" b="1" dirty="0">
                <a:solidFill>
                  <a:schemeClr val="accent2">
                    <a:lumMod val="75000"/>
                  </a:schemeClr>
                </a:solidFill>
                <a:latin typeface="Arial" panose="020B0604020202020204" pitchFamily="34" charset="0"/>
                <a:cs typeface="Arial" panose="020B0604020202020204" pitchFamily="34" charset="0"/>
              </a:rPr>
            </a:br>
            <a:endParaRPr lang="es-ES" sz="2000" dirty="0"/>
          </a:p>
        </p:txBody>
      </p:sp>
      <p:sp>
        <p:nvSpPr>
          <p:cNvPr id="16" name="Subtítulo 15"/>
          <p:cNvSpPr>
            <a:spLocks noGrp="1"/>
          </p:cNvSpPr>
          <p:nvPr>
            <p:ph type="subTitle" idx="1"/>
          </p:nvPr>
        </p:nvSpPr>
        <p:spPr/>
        <p:txBody>
          <a:bodyPr/>
          <a:lstStyle/>
          <a:p>
            <a:r>
              <a:rPr lang="es-ES" dirty="0" smtClean="0"/>
              <a:t> Biol. </a:t>
            </a:r>
            <a:r>
              <a:rPr lang="es-ES" dirty="0" err="1" smtClean="0"/>
              <a:t>MSc</a:t>
            </a:r>
            <a:r>
              <a:rPr lang="es-ES" smtClean="0"/>
              <a:t>. Rosemberg</a:t>
            </a:r>
            <a:r>
              <a:rPr lang="es-ES" dirty="0" smtClean="0"/>
              <a:t> </a:t>
            </a:r>
            <a:r>
              <a:rPr lang="es-ES" dirty="0" smtClean="0"/>
              <a:t>M. Ramírez Rivera</a:t>
            </a:r>
            <a:endParaRPr lang="es-ES" dirty="0"/>
          </a:p>
        </p:txBody>
      </p:sp>
    </p:spTree>
    <p:extLst>
      <p:ext uri="{BB962C8B-B14F-4D97-AF65-F5344CB8AC3E}">
        <p14:creationId xmlns:p14="http://schemas.microsoft.com/office/powerpoint/2010/main" val="37753485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757" y="1287171"/>
            <a:ext cx="4057013" cy="803378"/>
          </a:xfrm>
        </p:spPr>
        <p:txBody>
          <a:bodyPr>
            <a:noAutofit/>
          </a:bodyPr>
          <a:lstStyle/>
          <a:p>
            <a:r>
              <a:rPr lang="es-CO" sz="1800" dirty="0"/>
              <a:t>7.	RESTRICCIONES AMBIENTALES Y DE INFRAESTRUCTURA</a:t>
            </a:r>
            <a:endParaRPr lang="en-US" sz="1800" dirty="0"/>
          </a:p>
        </p:txBody>
      </p:sp>
      <p:sp>
        <p:nvSpPr>
          <p:cNvPr id="3" name="Text Placeholder 2"/>
          <p:cNvSpPr>
            <a:spLocks noGrp="1"/>
          </p:cNvSpPr>
          <p:nvPr>
            <p:ph type="body" idx="1"/>
          </p:nvPr>
        </p:nvSpPr>
        <p:spPr>
          <a:xfrm>
            <a:off x="397757" y="2338752"/>
            <a:ext cx="3974951" cy="2848708"/>
          </a:xfrm>
        </p:spPr>
        <p:txBody>
          <a:bodyPr>
            <a:normAutofit/>
          </a:bodyPr>
          <a:lstStyle/>
          <a:p>
            <a:pPr algn="just"/>
            <a:r>
              <a:rPr lang="es-CO" dirty="0"/>
              <a:t>Las restricciones ambientales y de infraestructura integra los aspectos ambientales relevantes para el desarrollo obras y/o actividades de los proyectos, para lo cual el proceso de licenciamiento ambiental establece dos instancias en las cuales se debe realizar un análisis de zonificación, denominadas zonificación ambiental y zonificación de manejo ambiental del proyecto.</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6753" y="1195753"/>
            <a:ext cx="3423137" cy="2567353"/>
          </a:xfrm>
          <a:prstGeom prst="rect">
            <a:avLst/>
          </a:prstGeom>
          <a:ln>
            <a:solidFill>
              <a:schemeClr val="tx1"/>
            </a:solidFill>
          </a:ln>
        </p:spPr>
      </p:pic>
    </p:spTree>
    <p:extLst>
      <p:ext uri="{BB962C8B-B14F-4D97-AF65-F5344CB8AC3E}">
        <p14:creationId xmlns:p14="http://schemas.microsoft.com/office/powerpoint/2010/main" val="1219369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0646" y="917729"/>
            <a:ext cx="4017687" cy="803378"/>
          </a:xfrm>
        </p:spPr>
        <p:txBody>
          <a:bodyPr>
            <a:noAutofit/>
          </a:bodyPr>
          <a:lstStyle/>
          <a:p>
            <a:r>
              <a:rPr lang="es-CO" sz="1600" dirty="0"/>
              <a:t>6.	LOCALIZACIÓN DE CORPORACIONES AUTÓNOMAS REGIONALES</a:t>
            </a:r>
            <a:endParaRPr lang="en-US" sz="1600" dirty="0"/>
          </a:p>
        </p:txBody>
      </p:sp>
      <p:sp>
        <p:nvSpPr>
          <p:cNvPr id="3" name="Text Placeholder 2"/>
          <p:cNvSpPr>
            <a:spLocks noGrp="1"/>
          </p:cNvSpPr>
          <p:nvPr>
            <p:ph type="body" idx="1"/>
          </p:nvPr>
        </p:nvSpPr>
        <p:spPr>
          <a:xfrm>
            <a:off x="3915508" y="1721107"/>
            <a:ext cx="4923692" cy="2540652"/>
          </a:xfrm>
        </p:spPr>
        <p:txBody>
          <a:bodyPr>
            <a:normAutofit fontScale="85000" lnSpcReduction="20000"/>
          </a:bodyPr>
          <a:lstStyle/>
          <a:p>
            <a:pPr algn="just"/>
            <a:endParaRPr lang="es-CO" dirty="0"/>
          </a:p>
          <a:p>
            <a:pPr algn="just"/>
            <a:r>
              <a:rPr lang="es-CO" dirty="0"/>
              <a:t>7.1.	Zonificación ambiental</a:t>
            </a:r>
          </a:p>
          <a:p>
            <a:pPr algn="just"/>
            <a:endParaRPr lang="es-CO" dirty="0"/>
          </a:p>
          <a:p>
            <a:pPr algn="just"/>
            <a:r>
              <a:rPr lang="es-CO" dirty="0"/>
              <a:t>La zonificación ambiental es el proceso de sectorización de un área compleja como lo es el área de influencia, en áreas relativamente homogéneas de acuerdo a las características y a la sensibilidad ambiental de los componentes de los medios abiótico, biótico y socioeconómico. Por lo tanto, es un proceso que integra la información de la caracterización ambiental de línea base y establece, de acuerdo a la normativa ambiental vigente y a las propiedades de los atributos de los componentes ambientales, su susceptibilidad ante fenómenos naturales y antrópicos, a fin de identificar zonas del área de influencia con diferentes grados de sensibilidad ambiental</a:t>
            </a:r>
            <a:r>
              <a:rPr lang="es-CO" dirty="0" smtClean="0"/>
              <a:t>.</a:t>
            </a:r>
          </a:p>
          <a:p>
            <a:pPr algn="just"/>
            <a:endParaRPr lang="es-CO" dirty="0"/>
          </a:p>
          <a:p>
            <a:pPr algn="just"/>
            <a:r>
              <a:rPr lang="es-CO" dirty="0"/>
              <a:t>7.2.	Zonificación de manejo ambiental del proyecto</a:t>
            </a:r>
          </a:p>
          <a:p>
            <a:pPr algn="just"/>
            <a:endParaRPr lang="es-CO" dirty="0"/>
          </a:p>
          <a:p>
            <a:pPr algn="just"/>
            <a:r>
              <a:rPr lang="es-CO" dirty="0"/>
              <a:t>La zonificación de manejo tiene como propósito establecer, para el área de influencia, zonas homogéneas de acuerdo al grado con el cual pueden ser intervenidas por el proyecto y se obtiene, a partir de la integración de la información proveniente de la zonificación ambiental, de las características del proyecto, del uso y aprovechamiento de recursos y de la evaluación ambiental.</a:t>
            </a:r>
          </a:p>
          <a:p>
            <a:pPr algn="just"/>
            <a:endParaRPr lang="es-CO"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271" y="293077"/>
            <a:ext cx="2658341" cy="1993756"/>
          </a:xfrm>
          <a:prstGeom prst="rect">
            <a:avLst/>
          </a:prstGeom>
          <a:ln>
            <a:solidFill>
              <a:schemeClr val="tx1"/>
            </a:solidFill>
          </a:ln>
        </p:spPr>
      </p:pic>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271" y="2498645"/>
            <a:ext cx="2668801" cy="2001600"/>
          </a:xfrm>
          <a:prstGeom prst="rect">
            <a:avLst/>
          </a:prstGeom>
          <a:ln>
            <a:solidFill>
              <a:schemeClr val="tx1"/>
            </a:solidFill>
          </a:ln>
        </p:spPr>
      </p:pic>
    </p:spTree>
    <p:extLst>
      <p:ext uri="{BB962C8B-B14F-4D97-AF65-F5344CB8AC3E}">
        <p14:creationId xmlns:p14="http://schemas.microsoft.com/office/powerpoint/2010/main" val="731476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757" y="654125"/>
            <a:ext cx="4057013" cy="803378"/>
          </a:xfrm>
        </p:spPr>
        <p:txBody>
          <a:bodyPr>
            <a:noAutofit/>
          </a:bodyPr>
          <a:lstStyle/>
          <a:p>
            <a:r>
              <a:rPr lang="es-CO" sz="1800" dirty="0"/>
              <a:t>8.	INFORMACIÓN TEMÁTICA - TREMARCTOS</a:t>
            </a:r>
            <a:endParaRPr lang="en-US" sz="1800" dirty="0"/>
          </a:p>
        </p:txBody>
      </p:sp>
      <p:sp>
        <p:nvSpPr>
          <p:cNvPr id="3" name="Text Placeholder 2"/>
          <p:cNvSpPr>
            <a:spLocks noGrp="1"/>
          </p:cNvSpPr>
          <p:nvPr>
            <p:ph type="body" idx="1"/>
          </p:nvPr>
        </p:nvSpPr>
        <p:spPr>
          <a:xfrm>
            <a:off x="245357" y="1658814"/>
            <a:ext cx="3974951" cy="2848708"/>
          </a:xfrm>
        </p:spPr>
        <p:txBody>
          <a:bodyPr>
            <a:normAutofit lnSpcReduction="10000"/>
          </a:bodyPr>
          <a:lstStyle/>
          <a:p>
            <a:pPr algn="just"/>
            <a:r>
              <a:rPr lang="es-CO" dirty="0"/>
              <a:t>TREMARCTOS-COLOMBIA es un sistema que evalúa preliminarmente los impactos sobre la biodiversidad que producen las obras de infraestructura y </a:t>
            </a:r>
            <a:r>
              <a:rPr lang="es-CO" dirty="0" err="1"/>
              <a:t>mineria</a:t>
            </a:r>
            <a:r>
              <a:rPr lang="es-CO" dirty="0"/>
              <a:t> "</a:t>
            </a:r>
            <a:r>
              <a:rPr lang="es-CO" dirty="0" err="1"/>
              <a:t>screening</a:t>
            </a:r>
            <a:r>
              <a:rPr lang="es-CO" dirty="0"/>
              <a:t>" y provee recomendaciones sobre las eventuales compensaciones que un determinado proyecto deberá asumir. </a:t>
            </a:r>
            <a:endParaRPr lang="es-CO" dirty="0" smtClean="0"/>
          </a:p>
          <a:p>
            <a:pPr algn="just"/>
            <a:endParaRPr lang="es-CO" dirty="0" smtClean="0"/>
          </a:p>
          <a:p>
            <a:pPr algn="just"/>
            <a:r>
              <a:rPr lang="es-CO" dirty="0" smtClean="0"/>
              <a:t>Incorpora </a:t>
            </a:r>
            <a:r>
              <a:rPr lang="es-CO" dirty="0"/>
              <a:t>información disponible sobre la distribución de especies y ecosistemas sensibles, áreas naturales protegidas y zonas de importancia socio-cultural. Además de eso se podrá realizar análisis de Riesgo y Análisis de afectación a los recursos marinos. Con ello se pretende </a:t>
            </a:r>
            <a:r>
              <a:rPr lang="es-CO" dirty="0" smtClean="0"/>
              <a:t>incluir </a:t>
            </a:r>
            <a:r>
              <a:rPr lang="es-CO" dirty="0"/>
              <a:t>los criterios ambientales en los planes de desarrollo de infraestructura, y se podrán reducir los impactos desde la fase preliminar y durante el desarrollo del proyecto; el reporte que genera </a:t>
            </a:r>
            <a:r>
              <a:rPr lang="es-CO" dirty="0" err="1"/>
              <a:t>Tremarctos</a:t>
            </a:r>
            <a:r>
              <a:rPr lang="es-CO" dirty="0"/>
              <a:t> Colombia no sustituye de ninguna forma el Estudio Ambiental.</a:t>
            </a:r>
          </a:p>
        </p:txBody>
      </p:sp>
      <p:pic>
        <p:nvPicPr>
          <p:cNvPr id="5" name="Imagen 4"/>
          <p:cNvPicPr>
            <a:picLocks noChangeAspect="1"/>
          </p:cNvPicPr>
          <p:nvPr/>
        </p:nvPicPr>
        <p:blipFill>
          <a:blip r:embed="rId2"/>
          <a:stretch>
            <a:fillRect/>
          </a:stretch>
        </p:blipFill>
        <p:spPr>
          <a:xfrm>
            <a:off x="4454770" y="1457503"/>
            <a:ext cx="4493333" cy="2520000"/>
          </a:xfrm>
          <a:prstGeom prst="rect">
            <a:avLst/>
          </a:prstGeom>
          <a:ln>
            <a:solidFill>
              <a:schemeClr val="tx1"/>
            </a:solidFill>
          </a:ln>
        </p:spPr>
      </p:pic>
    </p:spTree>
    <p:extLst>
      <p:ext uri="{BB962C8B-B14F-4D97-AF65-F5344CB8AC3E}">
        <p14:creationId xmlns:p14="http://schemas.microsoft.com/office/powerpoint/2010/main" val="2941771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0242" y="917729"/>
            <a:ext cx="4017687" cy="803378"/>
          </a:xfrm>
        </p:spPr>
        <p:txBody>
          <a:bodyPr>
            <a:noAutofit/>
          </a:bodyPr>
          <a:lstStyle/>
          <a:p>
            <a:r>
              <a:rPr lang="es-CO" sz="1600" dirty="0"/>
              <a:t>8.	INFORMACIÓN TEMÁTICA - TREMARCTOS</a:t>
            </a:r>
            <a:endParaRPr lang="en-US" sz="1600" dirty="0"/>
          </a:p>
        </p:txBody>
      </p:sp>
      <p:sp>
        <p:nvSpPr>
          <p:cNvPr id="3" name="Text Placeholder 2"/>
          <p:cNvSpPr>
            <a:spLocks noGrp="1"/>
          </p:cNvSpPr>
          <p:nvPr>
            <p:ph type="body" idx="1"/>
          </p:nvPr>
        </p:nvSpPr>
        <p:spPr>
          <a:xfrm>
            <a:off x="5016210" y="1730645"/>
            <a:ext cx="4923692" cy="2540652"/>
          </a:xfrm>
        </p:spPr>
        <p:txBody>
          <a:bodyPr>
            <a:normAutofit fontScale="92500" lnSpcReduction="20000"/>
          </a:bodyPr>
          <a:lstStyle/>
          <a:p>
            <a:pPr algn="just"/>
            <a:endParaRPr lang="es-CO" dirty="0"/>
          </a:p>
          <a:p>
            <a:r>
              <a:rPr lang="es-CO" i="1" dirty="0"/>
              <a:t>Variables del análisis:</a:t>
            </a:r>
            <a:endParaRPr lang="es-CO" dirty="0"/>
          </a:p>
          <a:p>
            <a:r>
              <a:rPr lang="es-CO" dirty="0"/>
              <a:t> </a:t>
            </a:r>
          </a:p>
          <a:p>
            <a:pPr lvl="0"/>
            <a:r>
              <a:rPr lang="es-CO" dirty="0"/>
              <a:t>Reservas Forestales de Ley 2da</a:t>
            </a:r>
          </a:p>
          <a:p>
            <a:pPr lvl="0"/>
            <a:r>
              <a:rPr lang="es-CO" dirty="0"/>
              <a:t>Límite Parques Nacionales Naturales </a:t>
            </a:r>
          </a:p>
          <a:p>
            <a:pPr lvl="0"/>
            <a:r>
              <a:rPr lang="es-CO" dirty="0"/>
              <a:t>Límite Otras Áreas Sistema RUNAP </a:t>
            </a:r>
          </a:p>
          <a:p>
            <a:pPr lvl="0"/>
            <a:r>
              <a:rPr lang="es-CO" dirty="0"/>
              <a:t>Límite Reservas Naturales de la Sociedad Civil </a:t>
            </a:r>
          </a:p>
          <a:p>
            <a:pPr lvl="0"/>
            <a:r>
              <a:rPr lang="es-CO" dirty="0"/>
              <a:t>Complejos de Páramo </a:t>
            </a:r>
          </a:p>
          <a:p>
            <a:pPr lvl="0"/>
            <a:r>
              <a:rPr lang="es-CO" dirty="0"/>
              <a:t>Áreas de Distribución de Especies Sensibles </a:t>
            </a:r>
          </a:p>
          <a:p>
            <a:pPr lvl="0"/>
            <a:r>
              <a:rPr lang="es-CO" dirty="0"/>
              <a:t>Grado de Amenaza </a:t>
            </a:r>
          </a:p>
          <a:p>
            <a:pPr lvl="0"/>
            <a:r>
              <a:rPr lang="es-CO" dirty="0"/>
              <a:t>Rango SP</a:t>
            </a:r>
          </a:p>
          <a:p>
            <a:pPr lvl="0"/>
            <a:r>
              <a:rPr lang="es-CO" dirty="0"/>
              <a:t>Parque Arqueológico </a:t>
            </a:r>
          </a:p>
          <a:p>
            <a:pPr lvl="0"/>
            <a:r>
              <a:rPr lang="es-CO" dirty="0"/>
              <a:t>Resguardos Indígenas</a:t>
            </a:r>
          </a:p>
          <a:p>
            <a:pPr lvl="0"/>
            <a:r>
              <a:rPr lang="es-CO" dirty="0"/>
              <a:t>Tierras Comunidades Negras </a:t>
            </a:r>
          </a:p>
          <a:p>
            <a:pPr lvl="0"/>
            <a:r>
              <a:rPr lang="es-CO" dirty="0"/>
              <a:t>Hallazgos Arqueológicos por Municipio </a:t>
            </a:r>
          </a:p>
          <a:p>
            <a:pPr lvl="0"/>
            <a:r>
              <a:rPr lang="es-CO" dirty="0"/>
              <a:t>Factor de Compensación </a:t>
            </a:r>
          </a:p>
        </p:txBody>
      </p:sp>
      <p:pic>
        <p:nvPicPr>
          <p:cNvPr id="6" name="Imagen 5"/>
          <p:cNvPicPr>
            <a:picLocks noChangeAspect="1"/>
          </p:cNvPicPr>
          <p:nvPr/>
        </p:nvPicPr>
        <p:blipFill>
          <a:blip r:embed="rId2"/>
          <a:stretch>
            <a:fillRect/>
          </a:stretch>
        </p:blipFill>
        <p:spPr>
          <a:xfrm>
            <a:off x="271460" y="1493421"/>
            <a:ext cx="4485857" cy="2424135"/>
          </a:xfrm>
          <a:prstGeom prst="rect">
            <a:avLst/>
          </a:prstGeom>
        </p:spPr>
      </p:pic>
    </p:spTree>
    <p:extLst>
      <p:ext uri="{BB962C8B-B14F-4D97-AF65-F5344CB8AC3E}">
        <p14:creationId xmlns:p14="http://schemas.microsoft.com/office/powerpoint/2010/main" val="203537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2133601" y="1507439"/>
            <a:ext cx="5439507" cy="2146904"/>
          </a:xfrm>
        </p:spPr>
        <p:txBody>
          <a:bodyPr>
            <a:normAutofit/>
          </a:bodyPr>
          <a:lstStyle/>
          <a:p>
            <a:pPr algn="ctr"/>
            <a:r>
              <a:rPr lang="es-CO" sz="2000" b="1" dirty="0">
                <a:solidFill>
                  <a:srgbClr val="000000"/>
                </a:solidFill>
                <a:latin typeface="Arial" panose="020B0604020202020204" pitchFamily="34" charset="0"/>
                <a:cs typeface="Arial" panose="020B0604020202020204" pitchFamily="34" charset="0"/>
              </a:rPr>
              <a:t>Módulo 2. Estudios </a:t>
            </a:r>
            <a:r>
              <a:rPr lang="es-CO" sz="2000" b="1" dirty="0" smtClean="0">
                <a:solidFill>
                  <a:srgbClr val="000000"/>
                </a:solidFill>
                <a:latin typeface="Arial" panose="020B0604020202020204" pitchFamily="34" charset="0"/>
                <a:cs typeface="Arial" panose="020B0604020202020204" pitchFamily="34" charset="0"/>
              </a:rPr>
              <a:t>ambientales: </a:t>
            </a:r>
            <a:r>
              <a:rPr lang="es-CO" sz="2000" b="1" dirty="0">
                <a:solidFill>
                  <a:srgbClr val="000000"/>
                </a:solidFill>
                <a:latin typeface="Arial" panose="020B0604020202020204" pitchFamily="34" charset="0"/>
                <a:cs typeface="Arial" panose="020B0604020202020204" pitchFamily="34" charset="0"/>
              </a:rPr>
              <a:t>Tipos, elaboración, y control de calidad </a:t>
            </a:r>
            <a:endParaRPr lang="es-CO" sz="2000" b="1" dirty="0" smtClean="0">
              <a:solidFill>
                <a:srgbClr val="000000"/>
              </a:solidFill>
              <a:latin typeface="Arial" panose="020B0604020202020204" pitchFamily="34" charset="0"/>
              <a:cs typeface="Arial" panose="020B0604020202020204" pitchFamily="34" charset="0"/>
            </a:endParaRPr>
          </a:p>
          <a:p>
            <a:pPr algn="ctr"/>
            <a:endParaRPr lang="es-CO" sz="2000" b="1" dirty="0">
              <a:solidFill>
                <a:schemeClr val="accent2">
                  <a:lumMod val="75000"/>
                </a:schemeClr>
              </a:solidFill>
              <a:latin typeface="Arial" panose="020B0604020202020204" pitchFamily="34" charset="0"/>
              <a:cs typeface="Arial" panose="020B0604020202020204" pitchFamily="34" charset="0"/>
            </a:endParaRPr>
          </a:p>
          <a:p>
            <a:pPr algn="ctr"/>
            <a:r>
              <a:rPr lang="es-CO" sz="2000" dirty="0" smtClean="0"/>
              <a:t>Gracias.</a:t>
            </a:r>
            <a:endParaRPr lang="es-CO" sz="2000" dirty="0"/>
          </a:p>
        </p:txBody>
      </p:sp>
    </p:spTree>
    <p:extLst>
      <p:ext uri="{BB962C8B-B14F-4D97-AF65-F5344CB8AC3E}">
        <p14:creationId xmlns:p14="http://schemas.microsoft.com/office/powerpoint/2010/main" val="3463213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7138" y="753426"/>
            <a:ext cx="3877011" cy="803378"/>
          </a:xfrm>
        </p:spPr>
        <p:txBody>
          <a:bodyPr>
            <a:normAutofit/>
          </a:bodyPr>
          <a:lstStyle/>
          <a:p>
            <a:r>
              <a:rPr lang="en-US" dirty="0"/>
              <a:t>1.	INTRODUCCIÓN </a:t>
            </a:r>
          </a:p>
        </p:txBody>
      </p:sp>
      <p:sp>
        <p:nvSpPr>
          <p:cNvPr id="3" name="Text Placeholder 2"/>
          <p:cNvSpPr>
            <a:spLocks noGrp="1"/>
          </p:cNvSpPr>
          <p:nvPr>
            <p:ph type="body" idx="1"/>
          </p:nvPr>
        </p:nvSpPr>
        <p:spPr>
          <a:xfrm>
            <a:off x="4947138" y="1406771"/>
            <a:ext cx="3877011" cy="2540652"/>
          </a:xfrm>
        </p:spPr>
        <p:txBody>
          <a:bodyPr>
            <a:normAutofit fontScale="92500"/>
          </a:bodyPr>
          <a:lstStyle/>
          <a:p>
            <a:pPr algn="just"/>
            <a:r>
              <a:rPr lang="es-CO" dirty="0"/>
              <a:t>Estado tiene como deber planificar el manejo y aprovechamiento de los recursos naturales, con el fin de hacer uso de los mismos de forma sostenible, garantizando la conservación, restauración o sustitución, para ello deberá prevenir y controlar los aspectos que generan deterioro ambiental, así como de imponer sanciones legales y exigir la reparación de los daños </a:t>
            </a:r>
            <a:r>
              <a:rPr lang="es-CO" dirty="0" smtClean="0"/>
              <a:t>causados </a:t>
            </a:r>
            <a:r>
              <a:rPr lang="es-CO" dirty="0"/>
              <a:t>(MADS, 2018). </a:t>
            </a:r>
            <a:endParaRPr lang="es-CO" dirty="0" smtClean="0"/>
          </a:p>
          <a:p>
            <a:pPr algn="just"/>
            <a:endParaRPr lang="es-CO" dirty="0"/>
          </a:p>
          <a:p>
            <a:pPr algn="just"/>
            <a:r>
              <a:rPr lang="es-CO" dirty="0"/>
              <a:t>“</a:t>
            </a:r>
            <a:r>
              <a:rPr lang="es-CO" i="1" dirty="0"/>
              <a:t>Para la ejecución de obras, el establecimiento de industrias o el desarrollo de cualquiera otra actividad que, por sus características, pueda producir deterioro grave a los recursos naturales renovables o al ambiente o introducir modificaciones considerables o notorias al paisaje, será necesario el estudio ecológico y ambiental previo y, además, obtener licencia</a:t>
            </a:r>
            <a:r>
              <a:rPr lang="es-CO" i="1" dirty="0" smtClean="0"/>
              <a:t>.” </a:t>
            </a:r>
            <a:r>
              <a:rPr lang="es-CO" dirty="0"/>
              <a:t>(Decreto 2811, 1974, art. 28)</a:t>
            </a:r>
          </a:p>
          <a:p>
            <a:pPr algn="just"/>
            <a:endParaRPr lang="en-US" dirty="0"/>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121" y="753426"/>
            <a:ext cx="4258662" cy="3193997"/>
          </a:xfrm>
          <a:prstGeom prst="rect">
            <a:avLst/>
          </a:prstGeom>
          <a:ln>
            <a:solidFill>
              <a:schemeClr val="tx1"/>
            </a:solidFill>
          </a:ln>
        </p:spPr>
      </p:pic>
    </p:spTree>
    <p:extLst>
      <p:ext uri="{BB962C8B-B14F-4D97-AF65-F5344CB8AC3E}">
        <p14:creationId xmlns:p14="http://schemas.microsoft.com/office/powerpoint/2010/main" val="1535009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695" y="483793"/>
            <a:ext cx="4819012" cy="803378"/>
          </a:xfrm>
        </p:spPr>
        <p:txBody>
          <a:bodyPr>
            <a:noAutofit/>
          </a:bodyPr>
          <a:lstStyle/>
          <a:p>
            <a:r>
              <a:rPr lang="pt-BR" sz="2800" dirty="0"/>
              <a:t>2.	DIAGNÓSTICO AMBIENTAL DE ALTERNATIVAS (DAA)</a:t>
            </a:r>
            <a:endParaRPr lang="en-US" sz="2800" dirty="0"/>
          </a:p>
        </p:txBody>
      </p:sp>
      <p:sp>
        <p:nvSpPr>
          <p:cNvPr id="3" name="Text Placeholder 2"/>
          <p:cNvSpPr>
            <a:spLocks noGrp="1"/>
          </p:cNvSpPr>
          <p:nvPr>
            <p:ph type="body" idx="1"/>
          </p:nvPr>
        </p:nvSpPr>
        <p:spPr>
          <a:xfrm>
            <a:off x="397757" y="1594338"/>
            <a:ext cx="4819012" cy="2848708"/>
          </a:xfrm>
        </p:spPr>
        <p:txBody>
          <a:bodyPr>
            <a:normAutofit lnSpcReduction="10000"/>
          </a:bodyPr>
          <a:lstStyle/>
          <a:p>
            <a:pPr algn="just"/>
            <a:r>
              <a:rPr lang="es-CO" dirty="0"/>
              <a:t>El Diagnóstico Ambiental de Alternativas (DAA) tiene como propósito brindar a la autoridad ambiental competente, la información necesaria y suficiente que le permita evaluar y comparar diferentes alternativas para el desarrollo de un proyecto, obra o actividad. Producto de esta información, la autoridad ambiental competente podrá decidir cuál o cuáles alternativas permiten optimizar y racionalizar el uso de recursos y evitar o minimizar los riesgos, efectos e impactos negativos (MADS, 2018</a:t>
            </a:r>
            <a:r>
              <a:rPr lang="es-CO" dirty="0" smtClean="0"/>
              <a:t>).</a:t>
            </a:r>
          </a:p>
          <a:p>
            <a:pPr algn="just"/>
            <a:endParaRPr lang="es-CO" dirty="0"/>
          </a:p>
          <a:p>
            <a:pPr algn="just"/>
            <a:r>
              <a:rPr lang="es-CO" dirty="0"/>
              <a:t>Todas las alternativas bajo las cuales sea posible desarrollar el proyecto, obra o actividad que se presenten, deben ser formuladas considerando diferentes variables, no solo las que tienen que ver con la ubicación o el trazado (de corredores o líneas), sino también, las relacionadas con la ingeniería, tecnología y diseño; estas opciones deben plantearse buscando el mejor desempeño ambiental de la construcción, operación, mantenimiento, entre otras fases del proyecto, a fin de optimizar y racionalizar el uso de recursos y evitar o minimizar los riesgos, efectos e impactos negativos que puedan generar en el área de estudio</a:t>
            </a:r>
            <a:r>
              <a:rPr lang="es-CO" dirty="0" smtClean="0"/>
              <a:t>.</a:t>
            </a:r>
            <a:endParaRPr lang="es-CO" dirty="0"/>
          </a:p>
        </p:txBody>
      </p:sp>
      <p:pic>
        <p:nvPicPr>
          <p:cNvPr id="5" name="Imagen 4"/>
          <p:cNvPicPr/>
          <p:nvPr/>
        </p:nvPicPr>
        <p:blipFill>
          <a:blip r:embed="rId2"/>
          <a:stretch>
            <a:fillRect/>
          </a:stretch>
        </p:blipFill>
        <p:spPr>
          <a:xfrm>
            <a:off x="5407269" y="401906"/>
            <a:ext cx="3581400" cy="4041140"/>
          </a:xfrm>
          <a:prstGeom prst="rect">
            <a:avLst/>
          </a:prstGeom>
        </p:spPr>
      </p:pic>
    </p:spTree>
    <p:extLst>
      <p:ext uri="{BB962C8B-B14F-4D97-AF65-F5344CB8AC3E}">
        <p14:creationId xmlns:p14="http://schemas.microsoft.com/office/powerpoint/2010/main" val="3755532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417" y="2548646"/>
            <a:ext cx="3247152" cy="1948291"/>
          </a:xfrm>
          <a:prstGeom prst="rect">
            <a:avLst/>
          </a:prstGeom>
          <a:ln>
            <a:solidFill>
              <a:schemeClr val="tx1"/>
            </a:solidFill>
          </a:ln>
        </p:spPr>
      </p:pic>
      <p:sp>
        <p:nvSpPr>
          <p:cNvPr id="2" name="Title 1"/>
          <p:cNvSpPr>
            <a:spLocks noGrp="1"/>
          </p:cNvSpPr>
          <p:nvPr>
            <p:ph type="title"/>
          </p:nvPr>
        </p:nvSpPr>
        <p:spPr>
          <a:xfrm>
            <a:off x="2210937" y="966073"/>
            <a:ext cx="6613213" cy="803378"/>
          </a:xfrm>
        </p:spPr>
        <p:txBody>
          <a:bodyPr>
            <a:normAutofit fontScale="90000"/>
          </a:bodyPr>
          <a:lstStyle/>
          <a:p>
            <a:r>
              <a:rPr lang="pt-BR" dirty="0"/>
              <a:t>2.	DIAGNÓSTICO AMBIENTAL DE ALTERNATIVAS (DAA)</a:t>
            </a:r>
            <a:endParaRPr lang="en-US" dirty="0"/>
          </a:p>
        </p:txBody>
      </p:sp>
      <p:sp>
        <p:nvSpPr>
          <p:cNvPr id="3" name="Text Placeholder 2"/>
          <p:cNvSpPr>
            <a:spLocks noGrp="1"/>
          </p:cNvSpPr>
          <p:nvPr>
            <p:ph type="body" idx="1"/>
          </p:nvPr>
        </p:nvSpPr>
        <p:spPr>
          <a:xfrm>
            <a:off x="3821724" y="1793633"/>
            <a:ext cx="5002426" cy="2540652"/>
          </a:xfrm>
        </p:spPr>
        <p:txBody>
          <a:bodyPr>
            <a:noAutofit/>
          </a:bodyPr>
          <a:lstStyle/>
          <a:p>
            <a:pPr algn="just"/>
            <a:endParaRPr lang="es-CO" sz="1600" dirty="0" smtClean="0"/>
          </a:p>
          <a:p>
            <a:pPr algn="ctr"/>
            <a:endParaRPr lang="es-CO" sz="1600" dirty="0"/>
          </a:p>
          <a:p>
            <a:pPr algn="ctr"/>
            <a:r>
              <a:rPr lang="es-CO" sz="1600" dirty="0" smtClean="0"/>
              <a:t>Diagnóstico </a:t>
            </a:r>
            <a:r>
              <a:rPr lang="es-CO" sz="1600" dirty="0"/>
              <a:t>Ambiental de Alternativas (</a:t>
            </a:r>
            <a:r>
              <a:rPr lang="es-CO" sz="1600" dirty="0" err="1"/>
              <a:t>Daa</a:t>
            </a:r>
            <a:r>
              <a:rPr lang="es-CO" sz="1600" dirty="0"/>
              <a:t>) para </a:t>
            </a:r>
            <a:r>
              <a:rPr lang="es-CO" sz="1600" dirty="0" smtClean="0"/>
              <a:t>Proyectos Lineales</a:t>
            </a:r>
          </a:p>
          <a:p>
            <a:pPr algn="ctr"/>
            <a:endParaRPr lang="es-CO" sz="1600" dirty="0" smtClean="0"/>
          </a:p>
          <a:p>
            <a:pPr algn="ctr"/>
            <a:r>
              <a:rPr lang="en-US" sz="1600" dirty="0" err="1"/>
              <a:t>Diagnóstico</a:t>
            </a:r>
            <a:r>
              <a:rPr lang="en-US" sz="1600" dirty="0"/>
              <a:t> </a:t>
            </a:r>
            <a:r>
              <a:rPr lang="en-US" sz="1600" dirty="0" err="1"/>
              <a:t>Ambiental</a:t>
            </a:r>
            <a:r>
              <a:rPr lang="en-US" sz="1600" dirty="0"/>
              <a:t> de </a:t>
            </a:r>
            <a:r>
              <a:rPr lang="en-US" sz="1600" dirty="0" err="1"/>
              <a:t>Alternativas</a:t>
            </a:r>
            <a:r>
              <a:rPr lang="en-US" sz="1600" dirty="0"/>
              <a:t> (</a:t>
            </a:r>
            <a:r>
              <a:rPr lang="en-US" sz="1600" dirty="0" err="1"/>
              <a:t>Daa</a:t>
            </a:r>
            <a:r>
              <a:rPr lang="en-US" sz="1600" dirty="0"/>
              <a:t>) para </a:t>
            </a:r>
            <a:r>
              <a:rPr lang="en-US" sz="1600" dirty="0" err="1"/>
              <a:t>Proyectos</a:t>
            </a:r>
            <a:r>
              <a:rPr lang="en-US" sz="1600" dirty="0"/>
              <a:t> </a:t>
            </a:r>
            <a:r>
              <a:rPr lang="en-US" sz="1600" dirty="0" err="1"/>
              <a:t>Puntuales</a:t>
            </a:r>
            <a:endParaRPr lang="en-US" sz="1600" dirty="0"/>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887" y="139249"/>
            <a:ext cx="1702217" cy="2837028"/>
          </a:xfrm>
          <a:prstGeom prst="rect">
            <a:avLst/>
          </a:prstGeom>
          <a:ln>
            <a:solidFill>
              <a:schemeClr val="tx1"/>
            </a:solidFill>
          </a:ln>
        </p:spPr>
      </p:pic>
    </p:spTree>
    <p:extLst>
      <p:ext uri="{BB962C8B-B14F-4D97-AF65-F5344CB8AC3E}">
        <p14:creationId xmlns:p14="http://schemas.microsoft.com/office/powerpoint/2010/main" val="564532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695" y="483793"/>
            <a:ext cx="4819012" cy="803378"/>
          </a:xfrm>
        </p:spPr>
        <p:txBody>
          <a:bodyPr>
            <a:noAutofit/>
          </a:bodyPr>
          <a:lstStyle/>
          <a:p>
            <a:r>
              <a:rPr lang="pt-BR" sz="2800" dirty="0" smtClean="0"/>
              <a:t>3</a:t>
            </a:r>
            <a:r>
              <a:rPr lang="pt-BR" sz="2800" dirty="0"/>
              <a:t>.	ESTUDIOS DE IMPACTO AMBIENTAL (EIA)</a:t>
            </a:r>
            <a:endParaRPr lang="en-US" sz="2800" dirty="0"/>
          </a:p>
        </p:txBody>
      </p:sp>
      <p:sp>
        <p:nvSpPr>
          <p:cNvPr id="3" name="Text Placeholder 2"/>
          <p:cNvSpPr>
            <a:spLocks noGrp="1"/>
          </p:cNvSpPr>
          <p:nvPr>
            <p:ph type="body" idx="1"/>
          </p:nvPr>
        </p:nvSpPr>
        <p:spPr>
          <a:xfrm>
            <a:off x="397757" y="1594338"/>
            <a:ext cx="4819012" cy="2848708"/>
          </a:xfrm>
        </p:spPr>
        <p:txBody>
          <a:bodyPr>
            <a:normAutofit lnSpcReduction="10000"/>
          </a:bodyPr>
          <a:lstStyle/>
          <a:p>
            <a:pPr algn="just"/>
            <a:r>
              <a:rPr lang="es-CO" dirty="0"/>
              <a:t>El Estudio de Impacto Ambiental (EIA) es el instrumento básico, que mediante un conjunto de información, les permite a las autoridades ambientales tomar decisiones sobre la viabilidad ambiental de los proyectos, obras o actividades que requieren licencia ambiental para su desarrollo. Este conjunto de información debe ser la necesaria y suficiente para describir el proyecto y caracterizar el área que podría sufrir deterioro con su ejecución, así como para identificar, calificar y evaluar sus impactos, señalar cuáles no podrían ser evitados o mitigados y para establecer las medidas de manejo ambiental correspondientes y demás planes requeridos por la ley y los reglamentos (MADS, 2018</a:t>
            </a:r>
            <a:r>
              <a:rPr lang="es-CO" dirty="0" smtClean="0"/>
              <a:t>).</a:t>
            </a:r>
          </a:p>
          <a:p>
            <a:pPr algn="just"/>
            <a:endParaRPr lang="es-CO" dirty="0"/>
          </a:p>
          <a:p>
            <a:pPr algn="just"/>
            <a:r>
              <a:rPr lang="es-CO" dirty="0"/>
              <a:t>Para alcanzar estos propósitos, el Estudio de Impacto Ambiental (EIA) y el Plan de </a:t>
            </a:r>
            <a:r>
              <a:rPr lang="es-CO" dirty="0" smtClean="0"/>
              <a:t>Manejo Ambiental </a:t>
            </a:r>
            <a:r>
              <a:rPr lang="es-CO" dirty="0"/>
              <a:t>(PMA) deben contener los lineamientos, requerimientos y elementos metodológicos generales que se establecen en  la Metodología general para la elaboración y presentación de estudios ambientales (2018), así como las especificaciones técnicas que se indiquen en los respectivos términos de referencia genéricos. </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6753" y="1195753"/>
            <a:ext cx="3423137" cy="2567353"/>
          </a:xfrm>
          <a:prstGeom prst="rect">
            <a:avLst/>
          </a:prstGeom>
          <a:ln>
            <a:solidFill>
              <a:schemeClr val="tx1"/>
            </a:solidFill>
          </a:ln>
        </p:spPr>
      </p:pic>
    </p:spTree>
    <p:extLst>
      <p:ext uri="{BB962C8B-B14F-4D97-AF65-F5344CB8AC3E}">
        <p14:creationId xmlns:p14="http://schemas.microsoft.com/office/powerpoint/2010/main" val="1625490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328" y="2657476"/>
            <a:ext cx="2479431" cy="1859573"/>
          </a:xfrm>
          <a:prstGeom prst="rect">
            <a:avLst/>
          </a:prstGeom>
          <a:ln>
            <a:solidFill>
              <a:schemeClr val="tx1"/>
            </a:solidFill>
          </a:ln>
        </p:spPr>
      </p:pic>
      <p:sp>
        <p:nvSpPr>
          <p:cNvPr id="2" name="Title 1"/>
          <p:cNvSpPr>
            <a:spLocks noGrp="1"/>
          </p:cNvSpPr>
          <p:nvPr>
            <p:ph type="title"/>
          </p:nvPr>
        </p:nvSpPr>
        <p:spPr>
          <a:xfrm>
            <a:off x="4290646" y="917729"/>
            <a:ext cx="4017687" cy="803378"/>
          </a:xfrm>
        </p:spPr>
        <p:txBody>
          <a:bodyPr>
            <a:normAutofit fontScale="90000"/>
          </a:bodyPr>
          <a:lstStyle/>
          <a:p>
            <a:r>
              <a:rPr lang="es-CO" dirty="0"/>
              <a:t>4.	PLANES DE MANEJO AMBIENTAL</a:t>
            </a:r>
            <a:endParaRPr lang="en-US" dirty="0"/>
          </a:p>
        </p:txBody>
      </p:sp>
      <p:sp>
        <p:nvSpPr>
          <p:cNvPr id="3" name="Text Placeholder 2"/>
          <p:cNvSpPr>
            <a:spLocks noGrp="1"/>
          </p:cNvSpPr>
          <p:nvPr>
            <p:ph type="body" idx="1"/>
          </p:nvPr>
        </p:nvSpPr>
        <p:spPr>
          <a:xfrm>
            <a:off x="4290646" y="2140521"/>
            <a:ext cx="4533503" cy="2540652"/>
          </a:xfrm>
        </p:spPr>
        <p:txBody>
          <a:bodyPr>
            <a:normAutofit/>
          </a:bodyPr>
          <a:lstStyle/>
          <a:p>
            <a:pPr algn="just"/>
            <a:r>
              <a:rPr lang="es-CO" dirty="0"/>
              <a:t>Los programas de manejo ambiental constituyen una descripción detallada del conjunto de acciones, medidas y actividades que, producto de la evaluación ambiental, están orientadas a prevenir, mitigar, corregir y compensar los impactos ambientales identificados, que se causen por el desarrollo de un proyecto, obra o actividad. Éste es uno de los numerales más importantes del EIA, pues de su correcta formulación, depende en gran medida el éxito ambiental del proyecto (en caso de que se le otorgue licencia), por lo que debe elaborarse de la forma más minuciosa posible y siempre atendiendo a la responsabilidad constitucional de velar por un ambiente sano.</a:t>
            </a:r>
            <a:endParaRPr lang="en-US" dirty="0"/>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8511" y="1287173"/>
            <a:ext cx="2584938" cy="1938704"/>
          </a:xfrm>
          <a:prstGeom prst="rect">
            <a:avLst/>
          </a:prstGeom>
          <a:ln>
            <a:solidFill>
              <a:schemeClr val="tx1"/>
            </a:solidFill>
          </a:ln>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580" y="205727"/>
            <a:ext cx="3376246" cy="1899138"/>
          </a:xfrm>
          <a:prstGeom prst="rect">
            <a:avLst/>
          </a:prstGeom>
          <a:ln>
            <a:solidFill>
              <a:schemeClr val="tx1"/>
            </a:solidFill>
          </a:ln>
        </p:spPr>
      </p:pic>
    </p:spTree>
    <p:extLst>
      <p:ext uri="{BB962C8B-B14F-4D97-AF65-F5344CB8AC3E}">
        <p14:creationId xmlns:p14="http://schemas.microsoft.com/office/powerpoint/2010/main" val="477288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9187" y="132147"/>
            <a:ext cx="8038702" cy="803378"/>
          </a:xfrm>
        </p:spPr>
        <p:txBody>
          <a:bodyPr>
            <a:normAutofit/>
          </a:bodyPr>
          <a:lstStyle/>
          <a:p>
            <a:r>
              <a:rPr lang="es-CO" dirty="0"/>
              <a:t>4.	PLANES DE MANEJO AMBIENTAL</a:t>
            </a:r>
            <a:endParaRPr lang="en-US" dirty="0"/>
          </a:p>
        </p:txBody>
      </p:sp>
      <p:sp>
        <p:nvSpPr>
          <p:cNvPr id="3" name="Text Placeholder 2"/>
          <p:cNvSpPr>
            <a:spLocks noGrp="1"/>
          </p:cNvSpPr>
          <p:nvPr>
            <p:ph type="body" idx="1"/>
          </p:nvPr>
        </p:nvSpPr>
        <p:spPr>
          <a:xfrm>
            <a:off x="375138" y="1026161"/>
            <a:ext cx="8686799" cy="2540652"/>
          </a:xfrm>
        </p:spPr>
        <p:txBody>
          <a:bodyPr>
            <a:noAutofit/>
          </a:bodyPr>
          <a:lstStyle/>
          <a:p>
            <a:pPr marL="171450" lvl="0" indent="-171450">
              <a:buFont typeface="Arial" panose="020B0604020202020204" pitchFamily="34" charset="0"/>
              <a:buChar char="•"/>
            </a:pPr>
            <a:r>
              <a:rPr lang="es-CO" sz="1400" dirty="0"/>
              <a:t>Objetivos de cada programa y subprograma.</a:t>
            </a:r>
          </a:p>
          <a:p>
            <a:pPr marL="171450" lvl="0" indent="-171450">
              <a:buFont typeface="Arial" panose="020B0604020202020204" pitchFamily="34" charset="0"/>
              <a:buChar char="•"/>
            </a:pPr>
            <a:r>
              <a:rPr lang="es-CO" sz="1400" dirty="0"/>
              <a:t>Metas relacionadas con los objetivos identificados.</a:t>
            </a:r>
          </a:p>
          <a:p>
            <a:pPr marL="171450" lvl="0" indent="-171450">
              <a:buFont typeface="Arial" panose="020B0604020202020204" pitchFamily="34" charset="0"/>
              <a:buChar char="•"/>
            </a:pPr>
            <a:r>
              <a:rPr lang="es-CO" sz="1400" dirty="0"/>
              <a:t>Impactos a manejar por cada programa (con base en la evaluación de impactos).</a:t>
            </a:r>
          </a:p>
          <a:p>
            <a:pPr marL="171450" lvl="0" indent="-171450">
              <a:buFont typeface="Arial" panose="020B0604020202020204" pitchFamily="34" charset="0"/>
              <a:buChar char="•"/>
            </a:pPr>
            <a:r>
              <a:rPr lang="es-CO" sz="1400" dirty="0"/>
              <a:t>Tipo de medida (prevención, mitigación, corrección o compensación).</a:t>
            </a:r>
          </a:p>
          <a:p>
            <a:pPr marL="171450" lvl="0" indent="-171450">
              <a:buFont typeface="Arial" panose="020B0604020202020204" pitchFamily="34" charset="0"/>
              <a:buChar char="•"/>
            </a:pPr>
            <a:r>
              <a:rPr lang="es-CO" sz="1400" dirty="0"/>
              <a:t>Fases del proyecto en las que se implementaría cada programa y subprograma.</a:t>
            </a:r>
          </a:p>
          <a:p>
            <a:pPr marL="171450" lvl="0" indent="-171450">
              <a:buFont typeface="Arial" panose="020B0604020202020204" pitchFamily="34" charset="0"/>
              <a:buChar char="•"/>
            </a:pPr>
            <a:r>
              <a:rPr lang="es-CO" sz="1400" dirty="0"/>
              <a:t>Lugares de aplicación (ubicación cartográfica, siempre que sea posible).</a:t>
            </a:r>
          </a:p>
          <a:p>
            <a:pPr marL="171450" lvl="0" indent="-171450">
              <a:buFont typeface="Arial" panose="020B0604020202020204" pitchFamily="34" charset="0"/>
              <a:buChar char="•"/>
            </a:pPr>
            <a:r>
              <a:rPr lang="es-CO" sz="1400" dirty="0"/>
              <a:t>Descripción de acciones específicas a desarrollar dentro de cada programa y subprograma.</a:t>
            </a:r>
          </a:p>
          <a:p>
            <a:pPr marL="171450" lvl="0" indent="-171450">
              <a:buFont typeface="Arial" panose="020B0604020202020204" pitchFamily="34" charset="0"/>
              <a:buChar char="•"/>
            </a:pPr>
            <a:r>
              <a:rPr lang="es-CO" sz="1400" dirty="0"/>
              <a:t>Relación de las obras propuestas a implementar. Los diseños deben presentarse como documentos anexos al estudio.</a:t>
            </a:r>
          </a:p>
          <a:p>
            <a:pPr marL="171450" lvl="0" indent="-171450">
              <a:buFont typeface="Arial" panose="020B0604020202020204" pitchFamily="34" charset="0"/>
              <a:buChar char="•"/>
            </a:pPr>
            <a:r>
              <a:rPr lang="es-CO" sz="1400" dirty="0"/>
              <a:t>Cronograma estimado de implementación de los programas.</a:t>
            </a:r>
          </a:p>
          <a:p>
            <a:pPr marL="171450" lvl="0" indent="-171450">
              <a:buFont typeface="Arial" panose="020B0604020202020204" pitchFamily="34" charset="0"/>
              <a:buChar char="•"/>
            </a:pPr>
            <a:r>
              <a:rPr lang="es-CO" sz="1400" dirty="0"/>
              <a:t>Costos estimados de implementación de cada medida de manejo.</a:t>
            </a:r>
          </a:p>
          <a:p>
            <a:pPr marL="171450" indent="-171450">
              <a:buFont typeface="Arial" panose="020B0604020202020204" pitchFamily="34" charset="0"/>
              <a:buChar char="•"/>
            </a:pPr>
            <a:r>
              <a:rPr lang="es-CO" sz="1400" dirty="0"/>
              <a:t>Indicadores que permitan hacer seguimiento al cumplimiento de las metas propuestas para cada objetivo y determinar la eficacia y efectividad de cada programa y subprograma. </a:t>
            </a:r>
            <a:endParaRPr lang="en-US" sz="1400" dirty="0"/>
          </a:p>
        </p:txBody>
      </p:sp>
    </p:spTree>
    <p:extLst>
      <p:ext uri="{BB962C8B-B14F-4D97-AF65-F5344CB8AC3E}">
        <p14:creationId xmlns:p14="http://schemas.microsoft.com/office/powerpoint/2010/main" val="3347887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695" y="483793"/>
            <a:ext cx="4819012" cy="803378"/>
          </a:xfrm>
        </p:spPr>
        <p:txBody>
          <a:bodyPr>
            <a:noAutofit/>
          </a:bodyPr>
          <a:lstStyle/>
          <a:p>
            <a:r>
              <a:rPr lang="es-CO" sz="2000" dirty="0"/>
              <a:t>5.	ÁREA DE INFLUENCIA, LOCALIZACIÓN MUNICIPAL Y VEREDAL</a:t>
            </a:r>
            <a:endParaRPr lang="en-US" sz="2000" dirty="0"/>
          </a:p>
        </p:txBody>
      </p:sp>
      <p:sp>
        <p:nvSpPr>
          <p:cNvPr id="3" name="Text Placeholder 2"/>
          <p:cNvSpPr>
            <a:spLocks noGrp="1"/>
          </p:cNvSpPr>
          <p:nvPr>
            <p:ph type="body" idx="1"/>
          </p:nvPr>
        </p:nvSpPr>
        <p:spPr>
          <a:xfrm>
            <a:off x="526711" y="1524000"/>
            <a:ext cx="2521289" cy="2848708"/>
          </a:xfrm>
        </p:spPr>
        <p:txBody>
          <a:bodyPr>
            <a:normAutofit/>
          </a:bodyPr>
          <a:lstStyle/>
          <a:p>
            <a:pPr algn="just"/>
            <a:r>
              <a:rPr lang="es-CO" dirty="0"/>
              <a:t>El área de influencia de un proyecto, obra o actividad se define como la zona en la cual se manifiestan los impactos ambientales significativos, y su identificación y delimitación está estrechamente vinculada a la caracterización ambiental y a la evaluación ambiental, pues son procesos que dependen los unos de los otros y que deben realizarse de forma conjunta e iterativa hasta establecer una superficie que satisfaga la definición de área de influencia.</a:t>
            </a:r>
          </a:p>
        </p:txBody>
      </p:sp>
      <p:pic>
        <p:nvPicPr>
          <p:cNvPr id="5" name="Imagen 4"/>
          <p:cNvPicPr/>
          <p:nvPr/>
        </p:nvPicPr>
        <p:blipFill>
          <a:blip r:embed="rId2">
            <a:extLst>
              <a:ext uri="{28A0092B-C50C-407E-A947-70E740481C1C}">
                <a14:useLocalDpi xmlns:a14="http://schemas.microsoft.com/office/drawing/2010/main" val="0"/>
              </a:ext>
            </a:extLst>
          </a:blip>
          <a:srcRect/>
          <a:stretch>
            <a:fillRect/>
          </a:stretch>
        </p:blipFill>
        <p:spPr bwMode="auto">
          <a:xfrm>
            <a:off x="3354265" y="1193387"/>
            <a:ext cx="5600700" cy="3000375"/>
          </a:xfrm>
          <a:prstGeom prst="rect">
            <a:avLst/>
          </a:prstGeom>
          <a:noFill/>
          <a:ln>
            <a:noFill/>
          </a:ln>
        </p:spPr>
      </p:pic>
      <p:sp>
        <p:nvSpPr>
          <p:cNvPr id="4" name="Rectángulo 3"/>
          <p:cNvSpPr/>
          <p:nvPr/>
        </p:nvSpPr>
        <p:spPr>
          <a:xfrm>
            <a:off x="3868615" y="4197725"/>
            <a:ext cx="4572000" cy="182742"/>
          </a:xfrm>
          <a:prstGeom prst="rect">
            <a:avLst/>
          </a:prstGeom>
        </p:spPr>
        <p:txBody>
          <a:bodyPr>
            <a:spAutoFit/>
          </a:bodyPr>
          <a:lstStyle/>
          <a:p>
            <a:pPr algn="ctr">
              <a:lnSpc>
                <a:spcPct val="102000"/>
              </a:lnSpc>
              <a:spcAft>
                <a:spcPts val="0"/>
              </a:spcAft>
            </a:pPr>
            <a:r>
              <a:rPr lang="es-CO" sz="600" dirty="0">
                <a:latin typeface="Arial" panose="020B0604020202020204" pitchFamily="34" charset="0"/>
                <a:ea typeface="Calibri" panose="020F0502020204030204" pitchFamily="34" charset="0"/>
                <a:cs typeface="Times New Roman" panose="02020603050405020304" pitchFamily="18" charset="0"/>
              </a:rPr>
              <a:t>Fuente: Grupo de instrumentos – ANLA, 2015</a:t>
            </a:r>
            <a:endParaRPr lang="es-CO" sz="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35817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0646" y="917729"/>
            <a:ext cx="4017687" cy="803378"/>
          </a:xfrm>
        </p:spPr>
        <p:txBody>
          <a:bodyPr>
            <a:noAutofit/>
          </a:bodyPr>
          <a:lstStyle/>
          <a:p>
            <a:r>
              <a:rPr lang="es-CO" sz="1600" dirty="0"/>
              <a:t>6.	LOCALIZACIÓN DE CORPORACIONES AUTÓNOMAS REGIONALES</a:t>
            </a:r>
            <a:endParaRPr lang="en-US" sz="1600" dirty="0"/>
          </a:p>
        </p:txBody>
      </p:sp>
      <p:sp>
        <p:nvSpPr>
          <p:cNvPr id="3" name="Text Placeholder 2"/>
          <p:cNvSpPr>
            <a:spLocks noGrp="1"/>
          </p:cNvSpPr>
          <p:nvPr>
            <p:ph type="body" idx="1"/>
          </p:nvPr>
        </p:nvSpPr>
        <p:spPr>
          <a:xfrm>
            <a:off x="4290646" y="2140521"/>
            <a:ext cx="4533503" cy="2540652"/>
          </a:xfrm>
        </p:spPr>
        <p:txBody>
          <a:bodyPr>
            <a:normAutofit/>
          </a:bodyPr>
          <a:lstStyle/>
          <a:p>
            <a:r>
              <a:rPr lang="es-CO" dirty="0"/>
              <a:t>Las Corporaciones Autónomas Regionales y de Desarrollo Sostenible, son entes corporativos de carácter público, creados por la ley, integrados por las entidades territoriales que por sus características constituyen geográficamente un mismo ecosistema o conforman una unidad geopolítica, biogeográfica o </a:t>
            </a:r>
            <a:r>
              <a:rPr lang="es-CO" dirty="0" err="1"/>
              <a:t>hidrogeográfica</a:t>
            </a:r>
            <a:r>
              <a:rPr lang="es-CO" dirty="0"/>
              <a:t>, dotados de autonomía administrativa y financiera, patrimonio propio y personería jurídica, encargados por la ley de administrar, dentro del área de su jurisdicción el medio ambiente y los recursos naturales renovables y propender por su desarrollo sostenible, de conformidad con las disposiciones legales y las políticas del MINISTERIO DEL MEDIO AMBIENTE (MADS, 2019)</a:t>
            </a:r>
          </a:p>
        </p:txBody>
      </p:sp>
      <p:pic>
        <p:nvPicPr>
          <p:cNvPr id="8" name="Imagen 7" descr="mapa cars"/>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38553" y="621323"/>
            <a:ext cx="2944837" cy="3513992"/>
          </a:xfrm>
          <a:prstGeom prst="rect">
            <a:avLst/>
          </a:prstGeom>
          <a:noFill/>
          <a:ln>
            <a:solidFill>
              <a:schemeClr val="tx1"/>
            </a:solidFill>
          </a:ln>
        </p:spPr>
      </p:pic>
      <p:sp>
        <p:nvSpPr>
          <p:cNvPr id="6" name="Rectángulo 5"/>
          <p:cNvSpPr/>
          <p:nvPr/>
        </p:nvSpPr>
        <p:spPr>
          <a:xfrm>
            <a:off x="1780690" y="4135315"/>
            <a:ext cx="904415" cy="182742"/>
          </a:xfrm>
          <a:prstGeom prst="rect">
            <a:avLst/>
          </a:prstGeom>
        </p:spPr>
        <p:txBody>
          <a:bodyPr wrap="none">
            <a:spAutoFit/>
          </a:bodyPr>
          <a:lstStyle/>
          <a:p>
            <a:pPr algn="ctr">
              <a:lnSpc>
                <a:spcPct val="102000"/>
              </a:lnSpc>
              <a:spcAft>
                <a:spcPts val="0"/>
              </a:spcAft>
            </a:pPr>
            <a:r>
              <a:rPr lang="es-CO" sz="600" dirty="0">
                <a:latin typeface="Arial" panose="020B0604020202020204" pitchFamily="34" charset="0"/>
                <a:ea typeface="Calibri" panose="020F0502020204030204" pitchFamily="34" charset="0"/>
                <a:cs typeface="Times New Roman" panose="02020603050405020304" pitchFamily="18" charset="0"/>
              </a:rPr>
              <a:t>Fuente: MADS, 2019</a:t>
            </a:r>
            <a:endParaRPr lang="es-CO" sz="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81880207"/>
      </p:ext>
    </p:extLst>
  </p:cSld>
  <p:clrMapOvr>
    <a:masterClrMapping/>
  </p:clrMapOvr>
</p:sld>
</file>

<file path=ppt/theme/theme1.xml><?xml version="1.0" encoding="utf-8"?>
<a:theme xmlns:a="http://schemas.openxmlformats.org/drawingml/2006/main" name="Tema de Office">
  <a:themeElements>
    <a:clrScheme name="Plantilla Amgen">
      <a:dk1>
        <a:srgbClr val="5B5B5E"/>
      </a:dk1>
      <a:lt1>
        <a:srgbClr val="FFFFFF"/>
      </a:lt1>
      <a:dk2>
        <a:srgbClr val="104FB3"/>
      </a:dk2>
      <a:lt2>
        <a:srgbClr val="FFFFFF"/>
      </a:lt2>
      <a:accent1>
        <a:srgbClr val="104FB3"/>
      </a:accent1>
      <a:accent2>
        <a:srgbClr val="F3C200"/>
      </a:accent2>
      <a:accent3>
        <a:srgbClr val="86C760"/>
      </a:accent3>
      <a:accent4>
        <a:srgbClr val="D44D24"/>
      </a:accent4>
      <a:accent5>
        <a:srgbClr val="EE9900"/>
      </a:accent5>
      <a:accent6>
        <a:srgbClr val="00BCE5"/>
      </a:accent6>
      <a:hlink>
        <a:srgbClr val="86C760"/>
      </a:hlink>
      <a:folHlink>
        <a:srgbClr val="86C76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numCol="1" spcCol="360000" rtlCol="0">
        <a:spAutoFit/>
      </a:bodyPr>
      <a:lstStyle>
        <a:defPPr algn="ctr">
          <a:spcAft>
            <a:spcPts val="600"/>
          </a:spcAft>
          <a:defRPr sz="1050" b="0" i="0" baseline="0" dirty="0" err="1" smtClean="0">
            <a:solidFill>
              <a:srgbClr val="7D8287"/>
            </a:solidFill>
            <a:latin typeface="Helvetica"/>
            <a:cs typeface="Helvetica"/>
          </a:defRPr>
        </a:defPPr>
      </a:lstStyle>
    </a:tx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1545</TotalTime>
  <Words>1231</Words>
  <Application>Microsoft Office PowerPoint</Application>
  <PresentationFormat>Presentación en pantalla (16:9)</PresentationFormat>
  <Paragraphs>76</Paragraphs>
  <Slides>14</Slides>
  <Notes>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14</vt:i4>
      </vt:variant>
    </vt:vector>
  </HeadingPairs>
  <TitlesOfParts>
    <vt:vector size="22" baseType="lpstr">
      <vt:lpstr>Arial</vt:lpstr>
      <vt:lpstr>Calibri</vt:lpstr>
      <vt:lpstr>Catamaran Thin</vt:lpstr>
      <vt:lpstr>Helvetica</vt:lpstr>
      <vt:lpstr>Myriad Pro</vt:lpstr>
      <vt:lpstr>Myriad Pro Light</vt:lpstr>
      <vt:lpstr>Times New Roman</vt:lpstr>
      <vt:lpstr>Tema de Office</vt:lpstr>
      <vt:lpstr>Módulo 2. Estudios ambientales : Tipos, elaboración, y control de calidad  </vt:lpstr>
      <vt:lpstr>1. INTRODUCCIÓN </vt:lpstr>
      <vt:lpstr>2. DIAGNÓSTICO AMBIENTAL DE ALTERNATIVAS (DAA)</vt:lpstr>
      <vt:lpstr>2. DIAGNÓSTICO AMBIENTAL DE ALTERNATIVAS (DAA)</vt:lpstr>
      <vt:lpstr>3. ESTUDIOS DE IMPACTO AMBIENTAL (EIA)</vt:lpstr>
      <vt:lpstr>4. PLANES DE MANEJO AMBIENTAL</vt:lpstr>
      <vt:lpstr>4. PLANES DE MANEJO AMBIENTAL</vt:lpstr>
      <vt:lpstr>5. ÁREA DE INFLUENCIA, LOCALIZACIÓN MUNICIPAL Y VEREDAL</vt:lpstr>
      <vt:lpstr>6. LOCALIZACIÓN DE CORPORACIONES AUTÓNOMAS REGIONALES</vt:lpstr>
      <vt:lpstr>7. RESTRICCIONES AMBIENTALES Y DE INFRAESTRUCTURA</vt:lpstr>
      <vt:lpstr>6. LOCALIZACIÓN DE CORPORACIONES AUTÓNOMAS REGIONALES</vt:lpstr>
      <vt:lpstr>8. INFORMACIÓN TEMÁTICA - TREMARCTOS</vt:lpstr>
      <vt:lpstr>8. INFORMACIÓN TEMÁTICA - TREMARCTOS</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Uelbosque Universidad</dc:creator>
  <cp:lastModifiedBy>Clara Santafe Millan</cp:lastModifiedBy>
  <cp:revision>206</cp:revision>
  <dcterms:created xsi:type="dcterms:W3CDTF">2016-05-13T19:30:59Z</dcterms:created>
  <dcterms:modified xsi:type="dcterms:W3CDTF">2019-10-01T21:24:13Z</dcterms:modified>
</cp:coreProperties>
</file>

<file path=docProps/thumbnail.jpeg>
</file>